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8" r:id="rId4"/>
    <p:sldId id="259" r:id="rId5"/>
  </p:sldIdLst>
  <p:sldSz cx="12192000" cy="6858000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14548DB-D5BB-7455-87D5-97DD5CD20C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D091E1F-6683-C2F2-37D1-3DBE314935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9EEF7B2-07B4-C009-14A7-81498736A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F5E2-1329-47EF-B92C-7A08C7927CA6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8EBCA4D-06F3-47C0-61FC-2E93CEC84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19B16D4-EA93-7F16-D16D-E53D00CE1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5F874-5783-4FE8-86FB-ED21E097242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1499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87D870C-4E3D-7939-E81C-DC351BD8E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E8E0DA38-7D44-8F8A-2F80-B67E9AEFD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29F9AA1-12E5-E86A-F085-A703BF65E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F5E2-1329-47EF-B92C-7A08C7927CA6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C23E343-8860-5E5C-7A3A-3A2A2CAA9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730B22-43A7-340E-2EAC-744D16805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5F874-5783-4FE8-86FB-ED21E097242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2106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1C8E1866-4266-CBC0-54F8-503030C0F4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8F123951-7270-68E7-8B97-14ACF79C66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4DC6085-3947-D5C3-67E6-46CD1E72F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F5E2-1329-47EF-B92C-7A08C7927CA6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7B2C897-E448-21AB-DBCA-CF73FE715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780A2F2-222E-6F2C-23A7-07B8E2FBB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5F874-5783-4FE8-86FB-ED21E097242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485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193D793-3B19-B8D0-D2B1-554796F51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CC86264-B72B-0EED-46E3-F4B8A9CC63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E8B8373-2BD0-D3DE-3FC7-05B2259E0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F5E2-1329-47EF-B92C-7A08C7927CA6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4DEC93E-7D20-7C1F-B8E2-26568ED6E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A477F7C-9723-307D-7367-E9BF7F95F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5F874-5783-4FE8-86FB-ED21E097242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1256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4A73EE-B445-E283-7990-C0BE3DE86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E3AC637-59B1-86E1-3C8C-B94567B729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95C7795-CFFC-B426-76BE-B75677DEF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F5E2-1329-47EF-B92C-7A08C7927CA6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54586D2-8936-DC0F-6D83-A6B91C9FD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28F35AC-AC81-C430-55DA-ED2FB24C8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5F874-5783-4FE8-86FB-ED21E097242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4531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A794F1-4638-1F63-0B90-5E6094BDC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513C50D-BB5B-487F-D66F-B9BE4FCE8D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3F0C975-6D46-E8C2-A0E0-21CF0E882B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A8C5499-5F28-FDF7-3285-872482A16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F5E2-1329-47EF-B92C-7A08C7927CA6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240A076-852C-0014-3559-F4BA8D693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B279D81-022A-C328-1DB3-4833D3224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5F874-5783-4FE8-86FB-ED21E097242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643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CB0159-CBA5-BD28-6871-FD86FCA7C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246FCF5-A6F4-0568-D3B1-6794E7BA6F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4CFA364-1E7F-F9B1-8DC3-CE00AD9C25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DBC7DE10-07CD-B179-D4D3-29FB977544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2F61118A-BAB5-20D9-7A6F-37FBAF5381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5FBD561-78CD-88A3-396F-586A5B9C7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F5E2-1329-47EF-B92C-7A08C7927CA6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EE3B7BC-B7BA-1CA3-6D64-E1D3CBC3A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71BC713C-F60C-7C6C-D73D-8CCCB5127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5F874-5783-4FE8-86FB-ED21E097242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57302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15B613F-ACA3-4733-13F8-CCCC46659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CA43D64-114E-8870-99E4-452AABA4E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F5E2-1329-47EF-B92C-7A08C7927CA6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172A179-996E-5B71-9839-8523B0F66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E43AB96-C072-B295-8420-92A80A8AB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5F874-5783-4FE8-86FB-ED21E097242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6632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826133B5-A38D-0AE0-2658-69C2CEE98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F5E2-1329-47EF-B92C-7A08C7927CA6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783B07D9-49AE-0DC9-7DE6-738E07496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2BDB9ED-C6F5-52AF-D0C1-94D92E81C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5F874-5783-4FE8-86FB-ED21E097242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40853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03F6E9-6097-DFA9-6731-7A42D1783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0B9D31C-0E7F-90A7-A6D6-1825F8063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F207C1E-E2FF-83DA-3322-C26AE06EDD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56AB843-C2D0-5E8B-4EA2-4E87B09A8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F5E2-1329-47EF-B92C-7A08C7927CA6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8B97603-03F9-F152-67B2-E07DC6A8B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0F7B973-24A1-11EE-7C0C-E8238ECBE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5F874-5783-4FE8-86FB-ED21E097242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796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412E375-3EB7-2705-C860-C6DC68C0F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9346B20C-2821-B52C-65FA-8645A2475F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8354425-0532-E231-7DEF-B2CEEC2844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F0F86DA-40C3-8D3A-CCCD-8FB18B4E6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F5E2-1329-47EF-B92C-7A08C7927CA6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1D5BD71-3A0F-928B-879E-A7524BE3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E82D19F-A644-EB7F-9920-75F4E4FA3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5F874-5783-4FE8-86FB-ED21E097242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2339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1F41D4BD-F80B-5A1E-8720-6913D8340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5AF8620-6120-9F8D-0528-72ED53AF30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C6EAE9B-3E76-5288-F795-A083634404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53F5E2-1329-47EF-B92C-7A08C7927CA6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A818030-917E-05AC-D8F6-A2BD4F9018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44997D1-95BC-BB9B-74A1-9F49061BBD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F5F874-5783-4FE8-86FB-ED21E097242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5032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E66DE72C-FC17-0A62-C408-B0A2C7DA4E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41334"/>
            <a:ext cx="1808018" cy="631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Kuva 2" descr="Kuva, joka sisältää kohteen teksti, symboli, logo&#10;&#10;Kuvaus luotu automaattisesti">
            <a:extLst>
              <a:ext uri="{FF2B5EF4-FFF2-40B4-BE49-F238E27FC236}">
                <a16:creationId xmlns:a16="http://schemas.microsoft.com/office/drawing/2014/main" id="{7C2728DF-D8AB-D5A4-B9EB-D16A9DEDF3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085" y="6226809"/>
            <a:ext cx="1402698" cy="480095"/>
          </a:xfrm>
          <a:prstGeom prst="rect">
            <a:avLst/>
          </a:prstGeom>
        </p:spPr>
      </p:pic>
      <p:pic>
        <p:nvPicPr>
          <p:cNvPr id="4" name="Kuva 3">
            <a:extLst>
              <a:ext uri="{FF2B5EF4-FFF2-40B4-BE49-F238E27FC236}">
                <a16:creationId xmlns:a16="http://schemas.microsoft.com/office/drawing/2014/main" id="{FFD1EEF1-28F7-4C93-D6B2-B8844A46AF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78992" y="6238904"/>
            <a:ext cx="2245270" cy="468000"/>
          </a:xfrm>
          <a:prstGeom prst="rect">
            <a:avLst/>
          </a:prstGeom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DFDB2E9A-0816-C01D-C1A5-96C555DACE97}"/>
              </a:ext>
            </a:extLst>
          </p:cNvPr>
          <p:cNvSpPr txBox="1"/>
          <p:nvPr/>
        </p:nvSpPr>
        <p:spPr>
          <a:xfrm>
            <a:off x="1281952" y="527865"/>
            <a:ext cx="98611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sz="1600"/>
          </a:p>
          <a:p>
            <a:r>
              <a:rPr lang="fi-FI" sz="1600" b="1"/>
              <a:t>Etämetsänomistajien tuuppaus </a:t>
            </a:r>
            <a:r>
              <a:rPr lang="fi-FI" sz="1600"/>
              <a:t>(puhelu, kirje)</a:t>
            </a:r>
          </a:p>
          <a:p>
            <a:r>
              <a:rPr lang="fi-FI" sz="1600"/>
              <a:t>	- tuodaan esiin ilmastonmuutokseen liittyviä riskejä ja sopeutumisnäkökulmia</a:t>
            </a:r>
          </a:p>
          <a:p>
            <a:r>
              <a:rPr lang="fi-FI" sz="1600"/>
              <a:t>	- tietoja metsänomistuksesta ja metsänomistajista Pelkosenniemellä</a:t>
            </a:r>
          </a:p>
          <a:p>
            <a:endParaRPr lang="fi-FI" sz="1600"/>
          </a:p>
          <a:p>
            <a:r>
              <a:rPr lang="fi-FI" sz="1600" b="1"/>
              <a:t>Tiedonvälitys</a:t>
            </a:r>
            <a:r>
              <a:rPr lang="fi-FI" sz="1600"/>
              <a:t>: case porotalous ja metsätalous</a:t>
            </a:r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80B8CEAA-D50B-D2CF-D0F1-E541CCB9D4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26796" y="2103946"/>
            <a:ext cx="7216227" cy="4281880"/>
          </a:xfrm>
          <a:prstGeom prst="rect">
            <a:avLst/>
          </a:prstGeom>
        </p:spPr>
      </p:pic>
      <p:sp>
        <p:nvSpPr>
          <p:cNvPr id="7" name="Tekstiruutu 6">
            <a:extLst>
              <a:ext uri="{FF2B5EF4-FFF2-40B4-BE49-F238E27FC236}">
                <a16:creationId xmlns:a16="http://schemas.microsoft.com/office/drawing/2014/main" id="{59D99421-5E80-268D-49B5-88F359DD01A9}"/>
              </a:ext>
            </a:extLst>
          </p:cNvPr>
          <p:cNvSpPr txBox="1"/>
          <p:nvPr/>
        </p:nvSpPr>
        <p:spPr>
          <a:xfrm>
            <a:off x="735105" y="358588"/>
            <a:ext cx="8910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i="1"/>
              <a:t>Kestävän kasvun ohjelma- hanke</a:t>
            </a:r>
            <a:r>
              <a:rPr lang="fi-FI" sz="1600"/>
              <a:t>. </a:t>
            </a:r>
            <a:r>
              <a:rPr lang="fi-FI" sz="1600" b="1">
                <a:solidFill>
                  <a:schemeClr val="accent6">
                    <a:lumMod val="50000"/>
                  </a:schemeClr>
                </a:solidFill>
              </a:rPr>
              <a:t>Metsäilta </a:t>
            </a:r>
            <a:r>
              <a:rPr lang="fi-FI" sz="1600" b="1"/>
              <a:t>Kairalassa 24.4.2025 klo 18:00</a:t>
            </a:r>
            <a:r>
              <a:rPr lang="fi-FI" sz="1600"/>
              <a:t>, Cafe Vuopio</a:t>
            </a:r>
          </a:p>
        </p:txBody>
      </p:sp>
    </p:spTree>
    <p:extLst>
      <p:ext uri="{BB962C8B-B14F-4D97-AF65-F5344CB8AC3E}">
        <p14:creationId xmlns:p14="http://schemas.microsoft.com/office/powerpoint/2010/main" val="475917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iruutu 6">
            <a:extLst>
              <a:ext uri="{FF2B5EF4-FFF2-40B4-BE49-F238E27FC236}">
                <a16:creationId xmlns:a16="http://schemas.microsoft.com/office/drawing/2014/main" id="{F6ABD4E5-5AD4-0F69-0628-9371BCD6B110}"/>
              </a:ext>
            </a:extLst>
          </p:cNvPr>
          <p:cNvSpPr txBox="1"/>
          <p:nvPr/>
        </p:nvSpPr>
        <p:spPr>
          <a:xfrm>
            <a:off x="582706" y="448235"/>
            <a:ext cx="105514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Kiinteistötietojärjestelmän (karttapaikka) ilmakuvalta valittiin eri puolilta kuntaa ensin kiinteistöjä, joissa ei näkynyt tuoreita hakkuita tai taimikoita. Lopuksi otokseen valittiin myös näitä. Vuotoksen alueelta valittiin vain muutama kiinteistö. Mairivaaran omistajat selvitettiin.</a:t>
            </a:r>
          </a:p>
        </p:txBody>
      </p:sp>
      <p:pic>
        <p:nvPicPr>
          <p:cNvPr id="2" name="Kuva 1">
            <a:extLst>
              <a:ext uri="{FF2B5EF4-FFF2-40B4-BE49-F238E27FC236}">
                <a16:creationId xmlns:a16="http://schemas.microsoft.com/office/drawing/2014/main" id="{DABF71ED-C485-FF13-3BE8-D42AB02CA5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679" y="1040457"/>
            <a:ext cx="4686109" cy="2816651"/>
          </a:xfrm>
          <a:prstGeom prst="rect">
            <a:avLst/>
          </a:prstGeom>
        </p:spPr>
      </p:pic>
      <p:sp>
        <p:nvSpPr>
          <p:cNvPr id="3" name="Tekstiruutu 2">
            <a:extLst>
              <a:ext uri="{FF2B5EF4-FFF2-40B4-BE49-F238E27FC236}">
                <a16:creationId xmlns:a16="http://schemas.microsoft.com/office/drawing/2014/main" id="{2BD19BFC-4160-FE32-409E-09BB18418C55}"/>
              </a:ext>
            </a:extLst>
          </p:cNvPr>
          <p:cNvSpPr txBox="1"/>
          <p:nvPr/>
        </p:nvSpPr>
        <p:spPr>
          <a:xfrm>
            <a:off x="5450541" y="971455"/>
            <a:ext cx="65592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indent="-88900"/>
            <a:r>
              <a:rPr lang="fi-FI" sz="1400"/>
              <a:t>Firma:</a:t>
            </a:r>
          </a:p>
          <a:p>
            <a:pPr marL="88900" indent="-88900"/>
            <a:r>
              <a:rPr lang="fi-FI" sz="1400"/>
              <a:t>- metsärahastoja</a:t>
            </a:r>
          </a:p>
          <a:p>
            <a:pPr marL="88900" indent="-88900"/>
            <a:r>
              <a:rPr lang="fi-FI" sz="1400"/>
              <a:t>- sijoitusyhtiöitä</a:t>
            </a:r>
          </a:p>
          <a:p>
            <a:pPr marL="88900" indent="-88900"/>
            <a:r>
              <a:rPr lang="fi-FI" sz="1400"/>
              <a:t>- yksi yhtiö, joka ostaa metsää suojeltavaksi (6 metsätilaa mukana otoksessa)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DB6BBF8-4A6A-F88F-E4F0-B79A62CECB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41334"/>
            <a:ext cx="1808018" cy="631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Kuva 4" descr="Kuva, joka sisältää kohteen teksti, symboli, logo&#10;&#10;Kuvaus luotu automaattisesti">
            <a:extLst>
              <a:ext uri="{FF2B5EF4-FFF2-40B4-BE49-F238E27FC236}">
                <a16:creationId xmlns:a16="http://schemas.microsoft.com/office/drawing/2014/main" id="{F0DFA6D4-79A5-84B4-D7BC-A667DE9E2B2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085" y="6226809"/>
            <a:ext cx="1402698" cy="480095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A1D6DB44-3B9E-3AA8-FB91-E639982A1DD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78992" y="6238904"/>
            <a:ext cx="2245270" cy="468000"/>
          </a:xfrm>
          <a:prstGeom prst="rect">
            <a:avLst/>
          </a:prstGeom>
        </p:spPr>
      </p:pic>
      <p:pic>
        <p:nvPicPr>
          <p:cNvPr id="6" name="Kuva 5">
            <a:extLst>
              <a:ext uri="{FF2B5EF4-FFF2-40B4-BE49-F238E27FC236}">
                <a16:creationId xmlns:a16="http://schemas.microsoft.com/office/drawing/2014/main" id="{3A5CC5CB-126F-47D7-E4B9-AE9942CA1D1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19875" y="2832847"/>
            <a:ext cx="5870446" cy="3250837"/>
          </a:xfrm>
          <a:prstGeom prst="rect">
            <a:avLst/>
          </a:prstGeom>
        </p:spPr>
      </p:pic>
      <p:sp>
        <p:nvSpPr>
          <p:cNvPr id="9" name="Tekstiruutu 8">
            <a:extLst>
              <a:ext uri="{FF2B5EF4-FFF2-40B4-BE49-F238E27FC236}">
                <a16:creationId xmlns:a16="http://schemas.microsoft.com/office/drawing/2014/main" id="{2E906BCB-BA0A-0BF6-6A07-6B5259FC86D8}"/>
              </a:ext>
            </a:extLst>
          </p:cNvPr>
          <p:cNvSpPr txBox="1"/>
          <p:nvPr/>
        </p:nvSpPr>
        <p:spPr>
          <a:xfrm>
            <a:off x="582706" y="5276254"/>
            <a:ext cx="51512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Kiinteistötietojärjestelmän osoitetietojen perusteella määritettiin etämetsänomistajien asuinpaikan ja Pelkosenniemen kunnantalon välinen etäisyys, km (± n. 500 m tarkkuudella).</a:t>
            </a:r>
          </a:p>
        </p:txBody>
      </p:sp>
    </p:spTree>
    <p:extLst>
      <p:ext uri="{BB962C8B-B14F-4D97-AF65-F5344CB8AC3E}">
        <p14:creationId xmlns:p14="http://schemas.microsoft.com/office/powerpoint/2010/main" val="3297353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>
            <a:extLst>
              <a:ext uri="{FF2B5EF4-FFF2-40B4-BE49-F238E27FC236}">
                <a16:creationId xmlns:a16="http://schemas.microsoft.com/office/drawing/2014/main" id="{097BA2DF-6296-6A68-3E3D-CCAF34CBFAAE}"/>
              </a:ext>
            </a:extLst>
          </p:cNvPr>
          <p:cNvSpPr txBox="1"/>
          <p:nvPr/>
        </p:nvSpPr>
        <p:spPr>
          <a:xfrm>
            <a:off x="1272988" y="448235"/>
            <a:ext cx="986117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Tuuppaussoittojen tulokset</a:t>
            </a:r>
          </a:p>
          <a:p>
            <a:r>
              <a:rPr lang="fi-FI" sz="1600" dirty="0"/>
              <a:t>Otos 138 kiinteistöä, joista etämetsänomistajien 60. Näillä julkinen </a:t>
            </a:r>
            <a:r>
              <a:rPr lang="fi-FI" sz="1600"/>
              <a:t>numero 19:lla, </a:t>
            </a:r>
            <a:r>
              <a:rPr lang="fi-FI" sz="1600" dirty="0"/>
              <a:t>joista puheluun vastasi 12. Näistä 11 antoi vastaukset kysymyksiin.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E8AB1EA-F177-7AC4-2B11-60F7CF037F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41334"/>
            <a:ext cx="1808018" cy="631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Kuva 4" descr="Kuva, joka sisältää kohteen teksti, symboli, logo&#10;&#10;Kuvaus luotu automaattisesti">
            <a:extLst>
              <a:ext uri="{FF2B5EF4-FFF2-40B4-BE49-F238E27FC236}">
                <a16:creationId xmlns:a16="http://schemas.microsoft.com/office/drawing/2014/main" id="{579C2575-BA32-79F9-D5D7-A41B2CE784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085" y="6226809"/>
            <a:ext cx="1402698" cy="480095"/>
          </a:xfrm>
          <a:prstGeom prst="rect">
            <a:avLst/>
          </a:prstGeom>
        </p:spPr>
      </p:pic>
      <p:pic>
        <p:nvPicPr>
          <p:cNvPr id="6" name="Kuva 5">
            <a:extLst>
              <a:ext uri="{FF2B5EF4-FFF2-40B4-BE49-F238E27FC236}">
                <a16:creationId xmlns:a16="http://schemas.microsoft.com/office/drawing/2014/main" id="{E37CC810-2739-DD00-2830-28AC872E64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78992" y="6238904"/>
            <a:ext cx="2245270" cy="468000"/>
          </a:xfrm>
          <a:prstGeom prst="rect">
            <a:avLst/>
          </a:prstGeom>
        </p:spPr>
      </p:pic>
      <p:graphicFrame>
        <p:nvGraphicFramePr>
          <p:cNvPr id="9" name="Taulukko 8">
            <a:extLst>
              <a:ext uri="{FF2B5EF4-FFF2-40B4-BE49-F238E27FC236}">
                <a16:creationId xmlns:a16="http://schemas.microsoft.com/office/drawing/2014/main" id="{00B318E3-34B6-4D25-C0BB-8CB6073FA8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898881"/>
              </p:ext>
            </p:extLst>
          </p:nvPr>
        </p:nvGraphicFramePr>
        <p:xfrm>
          <a:off x="838200" y="1389529"/>
          <a:ext cx="10735234" cy="5117205"/>
        </p:xfrm>
        <a:graphic>
          <a:graphicData uri="http://schemas.openxmlformats.org/drawingml/2006/table">
            <a:tbl>
              <a:tblPr/>
              <a:tblGrid>
                <a:gridCol w="2612881">
                  <a:extLst>
                    <a:ext uri="{9D8B030D-6E8A-4147-A177-3AD203B41FA5}">
                      <a16:colId xmlns:a16="http://schemas.microsoft.com/office/drawing/2014/main" val="2992211276"/>
                    </a:ext>
                  </a:extLst>
                </a:gridCol>
                <a:gridCol w="2187351">
                  <a:extLst>
                    <a:ext uri="{9D8B030D-6E8A-4147-A177-3AD203B41FA5}">
                      <a16:colId xmlns:a16="http://schemas.microsoft.com/office/drawing/2014/main" val="2588072112"/>
                    </a:ext>
                  </a:extLst>
                </a:gridCol>
                <a:gridCol w="1978334">
                  <a:extLst>
                    <a:ext uri="{9D8B030D-6E8A-4147-A177-3AD203B41FA5}">
                      <a16:colId xmlns:a16="http://schemas.microsoft.com/office/drawing/2014/main" val="1616704803"/>
                    </a:ext>
                  </a:extLst>
                </a:gridCol>
                <a:gridCol w="1823069">
                  <a:extLst>
                    <a:ext uri="{9D8B030D-6E8A-4147-A177-3AD203B41FA5}">
                      <a16:colId xmlns:a16="http://schemas.microsoft.com/office/drawing/2014/main" val="1522065790"/>
                    </a:ext>
                  </a:extLst>
                </a:gridCol>
                <a:gridCol w="2133599">
                  <a:extLst>
                    <a:ext uri="{9D8B030D-6E8A-4147-A177-3AD203B41FA5}">
                      <a16:colId xmlns:a16="http://schemas.microsoft.com/office/drawing/2014/main" val="883472263"/>
                    </a:ext>
                  </a:extLst>
                </a:gridCol>
              </a:tblGrid>
              <a:tr h="895394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Pelkosenniemen kunnasta X.X päivää. Me teemme kartoitusta etämetsänomistajien tilanteesta kunnan kehittämishankkeen tarpeisiin. Teillä on Pelkosenniemellä XXX- niminen metsätila.  Haluaisitteko te vastata muutamaan kysymykseen?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Kuinka usein käytte Pelkosenniemen metsätilalla?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Mikä on käyntinne tarkoitus?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Kuinka metsänhoito ja esimerkiksi puukaupat on järjestetty?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Ilmasto lämpenee ja sen seurauksena mm. lumi- ja myrskytuhot yleistyvät. Olisiko teillä kiinnostusta siihen, että jos noita tuhoja kunnassa ilmenee, metsienne tilaa seurattaisiin paikallisin voimin (mhy, poromiehet, metsästäjät)?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5887315"/>
                  </a:ext>
                </a:extLst>
              </a:tr>
              <a:tr h="31144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Kokkola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 kertaa vuodessa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Haluaa muutenkin vain käydä. Seuraa 7 ha:n kylvöalan kehitystä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Serkut asialla ja Mhy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Metsävakuutus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2954570"/>
                  </a:ext>
                </a:extLst>
              </a:tr>
              <a:tr h="31144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Salla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Viikottain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Metsästys ja metsänhoito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Kotitarvehakkuita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FF0000"/>
                          </a:solidFill>
                          <a:effectLst/>
                          <a:latin typeface="Aptos Narrow" panose="020B0004020202020204" pitchFamily="34" charset="0"/>
                        </a:rPr>
                        <a:t>Ei tarvetta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1619782"/>
                  </a:ext>
                </a:extLst>
              </a:tr>
              <a:tr h="31144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Salla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 kertaa vuodessa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Metsänhoito, tarkastukset ja valvonta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Itse tekee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3C7D22"/>
                          </a:solidFill>
                          <a:effectLst/>
                          <a:latin typeface="Aptos Narrow" panose="020B0004020202020204" pitchFamily="34" charset="0"/>
                        </a:rPr>
                        <a:t>Miksei. Hirvikanta suuri ja taimikkoja paljon. Puunostaja.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8747444"/>
                  </a:ext>
                </a:extLst>
              </a:tr>
              <a:tr h="31144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Sodankylä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Ei käynyt vielä kertaakaan, omistanut metsätilan 3,5 vuotta. Aikoo 1 kerta vuodessa.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Tarkastukset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Ei kauppoja vielä suunnitteilla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3C7D22"/>
                          </a:solidFill>
                          <a:effectLst/>
                          <a:latin typeface="Aptos Narrow" panose="020B0004020202020204" pitchFamily="34" charset="0"/>
                        </a:rPr>
                        <a:t>Voisi olla. Fiksu ajatus.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6867734"/>
                  </a:ext>
                </a:extLst>
              </a:tr>
              <a:tr h="31144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Kemijärvi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Kerran kesässsä, on jo 87 v. Nuorilla ei mielenkiintoa, lapset etelässä.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Katselemassa. Metsässä ei tapahdu mitään. Nuoret eivät innostuneet.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Porukalla kuolinpesän kanssa sovittu. StoraEnso hoitaa. Ei aukkoja.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3C7D22"/>
                          </a:solidFill>
                          <a:effectLst/>
                          <a:latin typeface="Aptos Narrow" panose="020B0004020202020204" pitchFamily="34" charset="0"/>
                        </a:rPr>
                        <a:t>Myötämielinen asiaan. Kysyi, mitä maksaa? Epäili, ettei etelässä ole halua maksaa.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2217252"/>
                  </a:ext>
                </a:extLst>
              </a:tr>
              <a:tr h="31144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Kuhmo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Ei joka vuosi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Kansallispuiston vieressä, suojeltu. Liikuntaa ym. harrastusta metsätilalla.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Hakkuita ei tehdä.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Tehdään vain pakolliset metsätuhohakkuut, jos laki vaatii. Pysyvässä suojelussa.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3275457"/>
                  </a:ext>
                </a:extLst>
              </a:tr>
              <a:tr h="31144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Helsinki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Aika vähän. Muutaman vuoden välein.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Huvin vuoksi, metsänautintaa.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Metsänhoitoyhdistys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3C7D22"/>
                          </a:solidFill>
                          <a:effectLst/>
                          <a:latin typeface="Aptos Narrow" panose="020B0004020202020204" pitchFamily="34" charset="0"/>
                        </a:rPr>
                        <a:t>Ihan ok. Paikallisin voimin.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1484763"/>
                  </a:ext>
                </a:extLst>
              </a:tr>
              <a:tr h="31144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Sodankylä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Useamman kerran vuodessa kesäisin.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Metsän ylläpito, marjastus, kalastus.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Porukassa 2 veljen kanssa, ovat metsämiehiä.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Hirvenpyynti. Veljet seuraavat tuhotilannetta. Osa metsistä suojelussa.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3344388"/>
                  </a:ext>
                </a:extLst>
              </a:tr>
              <a:tr h="31144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Ikaalinen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Viime syksynä hankittu tila, 2 kertaa käynyt.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Polttopuita Pyhän mökille.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Ei heti tarvetta hakkuille. Polttopuiden tekoa.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FF0000"/>
                          </a:solidFill>
                          <a:effectLst/>
                          <a:latin typeface="Aptos Narrow" panose="020B0004020202020204" pitchFamily="34" charset="0"/>
                        </a:rPr>
                        <a:t>Hyvä, että ei ole tarvetta tälle.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4827170"/>
                  </a:ext>
                </a:extLst>
              </a:tr>
              <a:tr h="31144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Rauma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Heitä on 3 perilllistä, jokainen käy 1-2 kertaa vuodessa.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Asuinkiinteistö yhdellä tilalla. Toimenpiteiden kartoitusta.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Itse tekeminen hankalaa. Metsäpalvelusopimus.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3C7D22"/>
                          </a:solidFill>
                          <a:effectLst/>
                          <a:latin typeface="Aptos Narrow" panose="020B0004020202020204" pitchFamily="34" charset="0"/>
                        </a:rPr>
                        <a:t>Ei sano ei, periaatteessa kyllä. </a:t>
                      </a:r>
                      <a:r>
                        <a:rPr lang="fi-FI" sz="1000" b="0" i="0" u="none" strike="noStrike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Hauska kuulla isän murretta.</a:t>
                      </a:r>
                      <a:endParaRPr lang="fi-FI" sz="1000" b="1" i="0" u="none" strike="noStrike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080164"/>
                  </a:ext>
                </a:extLst>
              </a:tr>
              <a:tr h="31144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Helsinki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Kerran vuodessa, oli käymässä metsätilallaan 2 vuorokautta sitten.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Katellaan.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StoraEnso hoitaa.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Ei tarvetta 10-20 vuoteen. 15 v. sitten trombi teki tuhoja.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9750719"/>
                  </a:ext>
                </a:extLst>
              </a:tr>
              <a:tr h="31144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Kemijärvi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"En nyt kerkiä vastaamaan, kun oon lasten kanssa kelkalla järvenjäällä"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793" marR="6793" marT="67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8596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7560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97897F53-829B-82BE-D326-6FA772E972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835" y="69161"/>
            <a:ext cx="5035677" cy="6788839"/>
          </a:xfrm>
          <a:prstGeom prst="rect">
            <a:avLst/>
          </a:prstGeom>
        </p:spPr>
      </p:pic>
      <p:sp>
        <p:nvSpPr>
          <p:cNvPr id="4" name="Tekstiruutu 3">
            <a:extLst>
              <a:ext uri="{FF2B5EF4-FFF2-40B4-BE49-F238E27FC236}">
                <a16:creationId xmlns:a16="http://schemas.microsoft.com/office/drawing/2014/main" id="{2108CFE2-9A01-3E32-EB74-A26AB034B557}"/>
              </a:ext>
            </a:extLst>
          </p:cNvPr>
          <p:cNvSpPr txBox="1"/>
          <p:nvPr/>
        </p:nvSpPr>
        <p:spPr>
          <a:xfrm>
            <a:off x="5818094" y="448235"/>
            <a:ext cx="554915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/>
              <a:t>Tuuppauksen jatkaminen kirjeitse</a:t>
            </a:r>
          </a:p>
          <a:p>
            <a:endParaRPr lang="fi-FI" sz="1600"/>
          </a:p>
          <a:p>
            <a:r>
              <a:rPr lang="fi-FI" sz="1600"/>
              <a:t>Etämetsänomistajien 60 kiinteistöstä osalla on useita omistajia. Jos joku heistä asuu Pelkosenniemellä, kirjeitä ei lähetetty kenellekään. Kirje lähetettiin lopulta 54 henkilölle. </a:t>
            </a:r>
          </a:p>
          <a:p>
            <a:endParaRPr lang="fi-FI" sz="1600"/>
          </a:p>
          <a:p>
            <a:r>
              <a:rPr lang="fi-FI" sz="1600"/>
              <a:t>Kirjeeseen lisättiin oheiset kysymykset.</a:t>
            </a:r>
          </a:p>
          <a:p>
            <a:endParaRPr lang="fi-FI" sz="1600"/>
          </a:p>
          <a:p>
            <a:r>
              <a:rPr lang="fi-FI" sz="1600"/>
              <a:t>Kirjeet postitettiin 10.4.2025. Vastauksia on saapunut 24.4.2025 mennessä 1 kpl. </a:t>
            </a:r>
          </a:p>
        </p:txBody>
      </p:sp>
    </p:spTree>
    <p:extLst>
      <p:ext uri="{BB962C8B-B14F-4D97-AF65-F5344CB8AC3E}">
        <p14:creationId xmlns:p14="http://schemas.microsoft.com/office/powerpoint/2010/main" val="1620004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602</Words>
  <Application>Microsoft Office PowerPoint</Application>
  <PresentationFormat>Laajakuva</PresentationFormat>
  <Paragraphs>87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Aptos Narrow</vt:lpstr>
      <vt:lpstr>Arial</vt:lpstr>
      <vt:lpstr>Office-teema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Snäkin Juha-Pekka Pelkosenniemi</dc:creator>
  <cp:lastModifiedBy>Snäkin Juha-Pekka Pelkosenniemi</cp:lastModifiedBy>
  <cp:revision>21</cp:revision>
  <cp:lastPrinted>2025-04-24T12:19:28Z</cp:lastPrinted>
  <dcterms:created xsi:type="dcterms:W3CDTF">2025-04-15T05:53:32Z</dcterms:created>
  <dcterms:modified xsi:type="dcterms:W3CDTF">2025-04-29T08:54:26Z</dcterms:modified>
</cp:coreProperties>
</file>