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66" r:id="rId6"/>
    <p:sldId id="273" r:id="rId7"/>
    <p:sldId id="262" r:id="rId8"/>
    <p:sldId id="272" r:id="rId9"/>
    <p:sldId id="275" r:id="rId10"/>
    <p:sldId id="279" r:id="rId11"/>
    <p:sldId id="276" r:id="rId12"/>
    <p:sldId id="280" r:id="rId13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FC6DE9-7C27-6074-D005-95B203F466DA}" name="Miia Taivalantti" initials="MT" userId="S::Miia.Taivalantti@pelkosenniemi.fi::6983841d-7aa9-4468-9680-6cc2abf6784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58C620-E85B-696C-937B-B4EFB755D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845A8BA-8B91-B3A7-22C1-FC08737B5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C418B8-C0F5-6227-6544-2E651597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E20-8AEB-43B2-BB52-4167DE5946F3}" type="datetimeFigureOut">
              <a:rPr lang="fi-FI" smtClean="0"/>
              <a:t>28.1.2025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CF603C-B794-A0FA-6BDB-BFD28388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36F4A3F-F1C2-AFF3-9E01-FC28D7D0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C9E7-6734-4984-BA72-ABADA678C6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260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44DCF2-F092-3679-5A4B-B254357A5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7A0F798-8BDC-03ED-7AE6-9178194DD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00DDF7-5C9D-DC8D-7CB5-8E1176B1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E20-8AEB-43B2-BB52-4167DE5946F3}" type="datetimeFigureOut">
              <a:rPr lang="fi-FI" smtClean="0"/>
              <a:t>28.1.2025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DD1D14-D574-D460-2D36-CE699658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59668B-D811-D74E-D5A9-CB6B2076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C9E7-6734-4984-BA72-ABADA678C6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79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76C7402-1815-7163-3D05-6FE4A24A8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297D79D-84B4-94DA-7BB6-C6DBE3EF8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2D3842-EFD3-1ED8-5D9C-74F97FB94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E20-8AEB-43B2-BB52-4167DE5946F3}" type="datetimeFigureOut">
              <a:rPr lang="fi-FI" smtClean="0"/>
              <a:t>28.1.2025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B7A56B-74D8-426C-715E-B981FBFA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B416C-A3D4-A2FF-6F63-1CDAED78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C9E7-6734-4984-BA72-ABADA678C6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17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D55614-D0AE-2F30-19AC-EDCBE643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CAF6FE-AEA3-AECB-37C9-ABFEFE867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F0B417-3761-2BFB-2D4F-49948C16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E20-8AEB-43B2-BB52-4167DE5946F3}" type="datetimeFigureOut">
              <a:rPr lang="fi-FI" smtClean="0"/>
              <a:t>28.1.2025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7EA5BF-4D2F-B964-0FBC-74907848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5C219C-436E-14C1-C891-38DE1F0C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C9E7-6734-4984-BA72-ABADA678C6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64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94A5A-BDD1-0FAE-41B1-A7DE02AF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81DFFB-84D2-F22A-17F3-D83EADAFE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755918-CB67-AF4C-0EEA-FA0FF74D3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E20-8AEB-43B2-BB52-4167DE5946F3}" type="datetimeFigureOut">
              <a:rPr lang="fi-FI" smtClean="0"/>
              <a:t>28.1.2025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33CB9C-90E8-05EF-BDA8-B94DB10F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127CE3-B6BD-1161-83E8-C0B708DC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C9E7-6734-4984-BA72-ABADA678C6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43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8A8AFD-9388-8140-2718-7A3C15B7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7DD145-F3C6-C6A6-6217-FADB4A36A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BEDA73E-B8B0-ACBA-FEBE-B44E7AC91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55E37D5-7C6B-2462-80DE-2A1F53DB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E20-8AEB-43B2-BB52-4167DE5946F3}" type="datetimeFigureOut">
              <a:rPr lang="fi-FI" smtClean="0"/>
              <a:t>28.1.2025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F38E2D-C09E-52C7-04EF-10D72E5B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73C872-99D4-38D9-6B23-AC445F53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C9E7-6734-4984-BA72-ABADA678C6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77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4458B2-1667-07CC-3E90-8B1FA9E3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BD18AC-5E13-205F-D60F-F9B888F4A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7DF7D5D-C514-C001-EDBA-FB1D07D05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BDD19DF-720B-E8E2-C188-D6C42609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4789129-EDB5-2DC6-C15F-6810E661C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5C251BE-ECE8-2BBC-CA02-9B96C3A8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E20-8AEB-43B2-BB52-4167DE5946F3}" type="datetimeFigureOut">
              <a:rPr lang="fi-FI" smtClean="0"/>
              <a:t>28.1.2025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9C8E275-C12A-3534-E142-A49F90851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EC23DB1-5B3C-AF47-AB54-19205EC5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C9E7-6734-4984-BA72-ABADA678C6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688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9A7D0D-1F9A-D473-CABE-184E3D04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CD1EC15-46F9-3828-0BEE-8B98E65F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E20-8AEB-43B2-BB52-4167DE5946F3}" type="datetimeFigureOut">
              <a:rPr lang="fi-FI" smtClean="0"/>
              <a:t>28.1.2025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3A6D1E3-23FA-1317-33B9-84BAD38C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BB4C133-A7B5-EA20-7C99-41FA03FA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C9E7-6734-4984-BA72-ABADA678C6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113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CCA2397-6203-4F8C-8CD7-640100F7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E20-8AEB-43B2-BB52-4167DE5946F3}" type="datetimeFigureOut">
              <a:rPr lang="fi-FI" smtClean="0"/>
              <a:t>28.1.2025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E78ACD3-8A3A-5B3D-FEC4-5F4BF9BF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CE9DA1-A24B-8192-E056-D9E47744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C9E7-6734-4984-BA72-ABADA678C6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921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DDDF0-92D6-832A-4FB7-CBD36771F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E5F1C2-4664-DE1A-CA75-ABD92E559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10B0070-C74A-77FC-7E62-958232EEA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3C11987-C097-3A4F-BE44-BC89ECF9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E20-8AEB-43B2-BB52-4167DE5946F3}" type="datetimeFigureOut">
              <a:rPr lang="fi-FI" smtClean="0"/>
              <a:t>28.1.2025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DE7C92A-6DFA-03D3-FC14-9C693878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946C9F-E9BD-2BA4-B5E5-F2E27150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C9E7-6734-4984-BA72-ABADA678C6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14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8E5DEC-AB12-B49A-A5CD-668FABFB2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D7AEC29-6D62-6D0F-E852-C62A9A054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658DD31-6271-4674-8A06-347FB3C8F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C83F693-AACD-C983-5CEA-0A8857DE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E20-8AEB-43B2-BB52-4167DE5946F3}" type="datetimeFigureOut">
              <a:rPr lang="fi-FI" smtClean="0"/>
              <a:t>28.1.2025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D8B7722-177E-D08C-A646-AEDB9CB0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9964B0-0786-C05D-17A7-B9032C438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C9E7-6734-4984-BA72-ABADA678C6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56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53CF466-D5CA-8494-4E03-615B5DDC9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88DDA3-5680-21BE-6791-33B160650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571F2-D446-6389-EBC7-9A23B65C1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7E20-8AEB-43B2-BB52-4167DE5946F3}" type="datetimeFigureOut">
              <a:rPr lang="fi-FI" smtClean="0"/>
              <a:t>28.1.2025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403FE9-3973-2A47-1016-331C90CEC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96C7CF7-E0A8-1872-ED6F-087E9E720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EC9E7-6734-4984-BA72-ABADA678C6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210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ikkatieto.ymparisto.fi/value?runWorkflow=CatchmentFromId&amp;jarviUomaId=201010261593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elkosenniemi.fi/tyo-ja-yrittajyys/hankke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1D2DF8-071C-F699-1350-30FFFF453825}"/>
              </a:ext>
            </a:extLst>
          </p:cNvPr>
          <p:cNvSpPr txBox="1">
            <a:spLocks/>
          </p:cNvSpPr>
          <p:nvPr/>
        </p:nvSpPr>
        <p:spPr>
          <a:xfrm>
            <a:off x="56687" y="325315"/>
            <a:ext cx="12264145" cy="7649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b="1" dirty="0">
                <a:solidFill>
                  <a:schemeClr val="accent1"/>
                </a:solidFill>
              </a:rPr>
              <a:t>Pelkosenniemen kestävän kasvun ohjelma- hanke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9C9CF31-BD12-5A87-68DD-96F77C1A2FE2}"/>
              </a:ext>
            </a:extLst>
          </p:cNvPr>
          <p:cNvSpPr txBox="1">
            <a:spLocks/>
          </p:cNvSpPr>
          <p:nvPr/>
        </p:nvSpPr>
        <p:spPr>
          <a:xfrm>
            <a:off x="750789" y="2817738"/>
            <a:ext cx="3728121" cy="122252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Kestävän matkailun työryhmä, 1. tapaaminen</a:t>
            </a:r>
          </a:p>
          <a:p>
            <a:r>
              <a:rPr lang="fi-FI" dirty="0"/>
              <a:t>Luontokeskus Naava</a:t>
            </a:r>
          </a:p>
          <a:p>
            <a:r>
              <a:rPr lang="fi-FI" dirty="0"/>
              <a:t>29.1.2025</a:t>
            </a:r>
          </a:p>
        </p:txBody>
      </p:sp>
      <p:pic>
        <p:nvPicPr>
          <p:cNvPr id="4" name="Sisällön paikkamerkki 4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B438EB45-E7C1-EBF2-12FF-839456427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84" y="6089009"/>
            <a:ext cx="2485103" cy="52136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7BD431D-34FB-3677-7D5B-9E67651C6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15071"/>
            <a:ext cx="1991032" cy="69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0F319129-FA05-0702-6CE6-02750E20E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49" y="755118"/>
            <a:ext cx="6789643" cy="5012636"/>
          </a:xfrm>
          <a:prstGeom prst="rect">
            <a:avLst/>
          </a:prstGeom>
        </p:spPr>
      </p:pic>
      <p:pic>
        <p:nvPicPr>
          <p:cNvPr id="7" name="Kuva 6" descr="Kuva, joka sisältää kohteen teksti, symboli, logo&#10;&#10;Kuvaus luotu automaattisesti">
            <a:extLst>
              <a:ext uri="{FF2B5EF4-FFF2-40B4-BE49-F238E27FC236}">
                <a16:creationId xmlns:a16="http://schemas.microsoft.com/office/drawing/2014/main" id="{BFFED1F6-6F95-8A1D-B14C-5550A71E1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83" y="6033742"/>
            <a:ext cx="1846217" cy="6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7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9A1D84-60C7-E68D-F2EA-B26F87A304E5}"/>
              </a:ext>
            </a:extLst>
          </p:cNvPr>
          <p:cNvSpPr txBox="1">
            <a:spLocks/>
          </p:cNvSpPr>
          <p:nvPr/>
        </p:nvSpPr>
        <p:spPr>
          <a:xfrm>
            <a:off x="553867" y="160517"/>
            <a:ext cx="10319238" cy="791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Nostoja matkan varrelta: Pyhäjärven kunto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BA938C5-A31C-D2C2-AF5C-4245F320C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23" y="812935"/>
            <a:ext cx="6913311" cy="53574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A338655-ED15-73B6-41EA-FBFC4BD8B5CD}"/>
              </a:ext>
            </a:extLst>
          </p:cNvPr>
          <p:cNvSpPr txBox="1"/>
          <p:nvPr/>
        </p:nvSpPr>
        <p:spPr>
          <a:xfrm>
            <a:off x="478109" y="5170901"/>
            <a:ext cx="3723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kern="1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Suora osoite tämän valuma-alueen määritykseen: </a:t>
            </a:r>
            <a:r>
              <a:rPr lang="fi-FI" sz="1200" u="sng" kern="100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https://paikkatieto.ymparisto.fi/value?runWorkflow=CatchmentFromId&amp;jarviUomaId=2010102615939</a:t>
            </a:r>
            <a:endParaRPr lang="fi-FI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2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F059948-E087-2499-8382-2DD81AE37B2F}"/>
              </a:ext>
            </a:extLst>
          </p:cNvPr>
          <p:cNvSpPr txBox="1"/>
          <p:nvPr/>
        </p:nvSpPr>
        <p:spPr>
          <a:xfrm>
            <a:off x="553867" y="1268441"/>
            <a:ext cx="38246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- järven pinta-ala n. 260 ha</a:t>
            </a:r>
          </a:p>
          <a:p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- valuma-alue n. 3000 ha</a:t>
            </a:r>
          </a:p>
          <a:p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- viipymä poikkeuksellisen pitkä, 2 v.</a:t>
            </a:r>
          </a:p>
          <a:p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- sinilevää myöhään syksyllä 2024</a:t>
            </a:r>
          </a:p>
          <a:p>
            <a:endParaRPr lang="fi-FI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-&gt; tavoite selvittää valuma-alueen ulkopuolinen kuormitus Pyhäjärveen</a:t>
            </a:r>
          </a:p>
          <a:p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-&gt; mikä on matkailualueen rooli tässä nyt ja tulevaisuudessa?</a:t>
            </a:r>
          </a:p>
          <a:p>
            <a:endParaRPr lang="fi-FI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Pyhäjärven kuntoa ei voida ohittaa matkailualueen kehittämisen yhteydessä</a:t>
            </a:r>
            <a:endParaRPr lang="fi-FI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C02DFFB-13F0-4079-6208-33EBB935D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" y="6075572"/>
            <a:ext cx="1780148" cy="62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isällön paikkamerkki 4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A9DB0903-FC6B-A81E-6DB2-F4CB0A0E3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72" y="6253653"/>
            <a:ext cx="2115541" cy="443830"/>
          </a:xfrm>
          <a:prstGeom prst="rect">
            <a:avLst/>
          </a:prstGeom>
        </p:spPr>
      </p:pic>
      <p:pic>
        <p:nvPicPr>
          <p:cNvPr id="8" name="Kuva 7" descr="Kuva, joka sisältää kohteen teksti, symboli, logo&#10;&#10;Kuvaus luotu automaattisesti">
            <a:extLst>
              <a:ext uri="{FF2B5EF4-FFF2-40B4-BE49-F238E27FC236}">
                <a16:creationId xmlns:a16="http://schemas.microsoft.com/office/drawing/2014/main" id="{03E440CA-376F-2445-3FB7-8EC60C4185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727" y="6253653"/>
            <a:ext cx="1226107" cy="4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5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ED3C74A5-DD85-F144-EF19-685E6DE6F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52080"/>
              </p:ext>
            </p:extLst>
          </p:nvPr>
        </p:nvGraphicFramePr>
        <p:xfrm>
          <a:off x="838200" y="1167346"/>
          <a:ext cx="10515598" cy="5089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159">
                  <a:extLst>
                    <a:ext uri="{9D8B030D-6E8A-4147-A177-3AD203B41FA5}">
                      <a16:colId xmlns:a16="http://schemas.microsoft.com/office/drawing/2014/main" val="3104712339"/>
                    </a:ext>
                  </a:extLst>
                </a:gridCol>
                <a:gridCol w="1760902">
                  <a:extLst>
                    <a:ext uri="{9D8B030D-6E8A-4147-A177-3AD203B41FA5}">
                      <a16:colId xmlns:a16="http://schemas.microsoft.com/office/drawing/2014/main" val="366078227"/>
                    </a:ext>
                  </a:extLst>
                </a:gridCol>
                <a:gridCol w="1785371">
                  <a:extLst>
                    <a:ext uri="{9D8B030D-6E8A-4147-A177-3AD203B41FA5}">
                      <a16:colId xmlns:a16="http://schemas.microsoft.com/office/drawing/2014/main" val="2736312818"/>
                    </a:ext>
                  </a:extLst>
                </a:gridCol>
                <a:gridCol w="1746046">
                  <a:extLst>
                    <a:ext uri="{9D8B030D-6E8A-4147-A177-3AD203B41FA5}">
                      <a16:colId xmlns:a16="http://schemas.microsoft.com/office/drawing/2014/main" val="811186653"/>
                    </a:ext>
                  </a:extLst>
                </a:gridCol>
                <a:gridCol w="1832560">
                  <a:extLst>
                    <a:ext uri="{9D8B030D-6E8A-4147-A177-3AD203B41FA5}">
                      <a16:colId xmlns:a16="http://schemas.microsoft.com/office/drawing/2014/main" val="3118198005"/>
                    </a:ext>
                  </a:extLst>
                </a:gridCol>
                <a:gridCol w="1832560">
                  <a:extLst>
                    <a:ext uri="{9D8B030D-6E8A-4147-A177-3AD203B41FA5}">
                      <a16:colId xmlns:a16="http://schemas.microsoft.com/office/drawing/2014/main" val="2844302972"/>
                    </a:ext>
                  </a:extLst>
                </a:gridCol>
              </a:tblGrid>
              <a:tr h="403297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TARPEET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TOIVEET/</a:t>
                      </a:r>
                    </a:p>
                    <a:p>
                      <a:r>
                        <a:rPr lang="fi-FI" sz="1200" dirty="0"/>
                        <a:t>SUUNNITELMAT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RISKIT /</a:t>
                      </a:r>
                    </a:p>
                    <a:p>
                      <a:r>
                        <a:rPr lang="fi-FI" sz="1200" dirty="0"/>
                        <a:t>HAAVOITTUVUUS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MAHDOLLISUUDET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975195"/>
                  </a:ext>
                </a:extLst>
              </a:tr>
              <a:tr h="615562">
                <a:tc>
                  <a:txBody>
                    <a:bodyPr/>
                    <a:lstStyle/>
                    <a:p>
                      <a:r>
                        <a:rPr lang="fi-FI" sz="1200" b="1" dirty="0"/>
                        <a:t>KAAVOITUS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561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/>
                        <a:t>TURVALLISUUS /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/>
                        <a:t>TERVEYS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799896"/>
                  </a:ext>
                </a:extLst>
              </a:tr>
              <a:tr h="389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/>
                        <a:t>LIIKENNE</a:t>
                      </a:r>
                    </a:p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172466"/>
                  </a:ext>
                </a:extLst>
              </a:tr>
              <a:tr h="458250">
                <a:tc>
                  <a:txBody>
                    <a:bodyPr/>
                    <a:lstStyle/>
                    <a:p>
                      <a:r>
                        <a:rPr lang="fi-FI" sz="1200" b="1" dirty="0"/>
                        <a:t>JÄTEHUOLTO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016859"/>
                  </a:ext>
                </a:extLst>
              </a:tr>
              <a:tr h="451945">
                <a:tc>
                  <a:txBody>
                    <a:bodyPr/>
                    <a:lstStyle/>
                    <a:p>
                      <a:r>
                        <a:rPr lang="fi-FI" sz="1200" b="1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205294"/>
                  </a:ext>
                </a:extLst>
              </a:tr>
              <a:tr h="620111">
                <a:tc>
                  <a:txBody>
                    <a:bodyPr/>
                    <a:lstStyle/>
                    <a:p>
                      <a:r>
                        <a:rPr lang="fi-FI" sz="1200" b="1" dirty="0"/>
                        <a:t>LUONTO JA </a:t>
                      </a:r>
                    </a:p>
                    <a:p>
                      <a:r>
                        <a:rPr lang="fi-FI" sz="1200" b="1" dirty="0"/>
                        <a:t>VALUMA-ALUE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448966"/>
                  </a:ext>
                </a:extLst>
              </a:tr>
              <a:tr h="566154">
                <a:tc>
                  <a:txBody>
                    <a:bodyPr/>
                    <a:lstStyle/>
                    <a:p>
                      <a:r>
                        <a:rPr lang="fi-FI" sz="1200" b="1" dirty="0"/>
                        <a:t>NATO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31717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fi-FI" sz="1200" b="1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35502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0645171A-EB42-29C3-B8F5-80F6B0785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9" y="6332771"/>
            <a:ext cx="1153064" cy="40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isällön paikkamerkki 4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973EE442-57C5-0C80-18FD-F7AB57F4F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03" y="6318970"/>
            <a:ext cx="1652413" cy="346668"/>
          </a:xfrm>
          <a:prstGeom prst="rect">
            <a:avLst/>
          </a:prstGeom>
        </p:spPr>
      </p:pic>
      <p:pic>
        <p:nvPicPr>
          <p:cNvPr id="13" name="Kuva 12" descr="Kuva, joka sisältää kohteen teksti, symboli, logo&#10;&#10;Kuvaus luotu automaattisesti">
            <a:extLst>
              <a:ext uri="{FF2B5EF4-FFF2-40B4-BE49-F238E27FC236}">
                <a16:creationId xmlns:a16="http://schemas.microsoft.com/office/drawing/2014/main" id="{65BF8734-7739-7FFF-AA2C-8286C1C8E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83" y="6318970"/>
            <a:ext cx="1012863" cy="346668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C992EB8D-0C02-FD88-CF96-6110DEF40D64}"/>
              </a:ext>
            </a:extLst>
          </p:cNvPr>
          <p:cNvSpPr txBox="1">
            <a:spLocks/>
          </p:cNvSpPr>
          <p:nvPr/>
        </p:nvSpPr>
        <p:spPr>
          <a:xfrm>
            <a:off x="838200" y="272238"/>
            <a:ext cx="10515600" cy="949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Matkailu</a:t>
            </a:r>
          </a:p>
        </p:txBody>
      </p:sp>
    </p:spTree>
    <p:extLst>
      <p:ext uri="{BB962C8B-B14F-4D97-AF65-F5344CB8AC3E}">
        <p14:creationId xmlns:p14="http://schemas.microsoft.com/office/powerpoint/2010/main" val="126228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9D8FF-0794-0622-0705-759E587D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Yhteystiedot</a:t>
            </a:r>
            <a:r>
              <a:rPr lang="fi-FI" dirty="0"/>
              <a:t>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402F65-D0C8-4770-E69C-0DBA45D16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kestävyys- ja ilmastoasiantuntija Juha-Pekka Snäkin juha-pekka.snakin@pelkosenniemi.fi 040 573 8089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elinkeinokoordinaattori Miia Taivalantti miia.taivalantti@pelkosenniemi.fi 040 357 7351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i="0" dirty="0">
                <a:solidFill>
                  <a:srgbClr val="254467"/>
                </a:solidFill>
                <a:effectLst/>
              </a:rPr>
              <a:t>pelkosenniemi.fi/</a:t>
            </a:r>
            <a:r>
              <a:rPr lang="fi-FI" b="1" i="0" dirty="0" err="1">
                <a:solidFill>
                  <a:srgbClr val="254467"/>
                </a:solidFill>
                <a:effectLst/>
              </a:rPr>
              <a:t>kestavan</a:t>
            </a:r>
            <a:r>
              <a:rPr lang="fi-FI" b="1" i="0" dirty="0">
                <a:solidFill>
                  <a:srgbClr val="254467"/>
                </a:solidFill>
                <a:effectLst/>
              </a:rPr>
              <a:t>-kasvun-ohjelma-hanke</a:t>
            </a:r>
            <a:endParaRPr lang="fi-FI" dirty="0"/>
          </a:p>
          <a:p>
            <a:endParaRPr lang="fi-FI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F86460-06A4-6B38-7015-2518B0BF6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9" y="5864773"/>
            <a:ext cx="2492658" cy="8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isällön paikkamerkki 4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6033E175-96AC-4E39-8300-854D470F0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24" y="5959367"/>
            <a:ext cx="3366486" cy="706272"/>
          </a:xfrm>
          <a:prstGeom prst="rect">
            <a:avLst/>
          </a:prstGeom>
        </p:spPr>
      </p:pic>
      <p:pic>
        <p:nvPicPr>
          <p:cNvPr id="6" name="Kuva 5" descr="Kuva, joka sisältää kohteen teksti, symboli, logo&#10;&#10;Kuvaus luotu automaattisesti">
            <a:extLst>
              <a:ext uri="{FF2B5EF4-FFF2-40B4-BE49-F238E27FC236}">
                <a16:creationId xmlns:a16="http://schemas.microsoft.com/office/drawing/2014/main" id="{832108C6-4DA3-7593-6AD2-D7E7F11B1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53" y="5864773"/>
            <a:ext cx="2339894" cy="8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5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2CE604-9914-7122-735F-8E11365EB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 fontScale="90000"/>
          </a:bodyPr>
          <a:lstStyle/>
          <a:p>
            <a:br>
              <a:rPr lang="fi-FI" b="1" dirty="0">
                <a:solidFill>
                  <a:schemeClr val="accent1"/>
                </a:solidFill>
              </a:rPr>
            </a:br>
            <a:br>
              <a:rPr lang="fi-FI" b="1" dirty="0">
                <a:solidFill>
                  <a:schemeClr val="accent1"/>
                </a:solidFill>
              </a:rPr>
            </a:br>
            <a:r>
              <a:rPr lang="fi-FI" b="1" dirty="0">
                <a:solidFill>
                  <a:schemeClr val="accent1"/>
                </a:solidFill>
              </a:rPr>
              <a:t>Kestävän matkailun työpaja, 1. tapaaminen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FE01D2-477F-23CD-5EED-6082EAFB4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8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Esittelykierros</a:t>
            </a: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i-FI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Esimerkki Rovaniemeltä: Kestävän matkailun työryhmä.  </a:t>
            </a:r>
            <a:endParaRPr lang="fi-FI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Katariina Lehtonen, projektipäällikkö, Business Rovaniemi</a:t>
            </a:r>
          </a:p>
          <a:p>
            <a:pPr marL="0" indent="0">
              <a:buNone/>
            </a:pPr>
            <a:r>
              <a:rPr lang="fi-FI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Ilmastonmuutoksen vaikutukset matkailuun -työpaja </a:t>
            </a:r>
            <a:endParaRPr lang="fi-FI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Juuso Puurula, ilmastoasiantuntija, Lapin ELY keskus</a:t>
            </a:r>
          </a:p>
          <a:p>
            <a:pPr marL="0" indent="0">
              <a:buNone/>
            </a:pPr>
            <a:r>
              <a:rPr lang="fi-FI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Pelkosenniemen kunnan kuulumiset</a:t>
            </a:r>
          </a:p>
          <a:p>
            <a:pPr marL="0" indent="0">
              <a:buNone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Juha-Pekka Snäkin, Pelkosenniemen kunta</a:t>
            </a:r>
          </a:p>
          <a:p>
            <a:pPr marL="0" indent="0">
              <a:buNone/>
            </a:pPr>
            <a:r>
              <a:rPr lang="fi-FI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Yleistä keskustelua ja huomioita matkailun vaikutuksista Pelkosenniemellä.</a:t>
            </a:r>
          </a:p>
          <a:p>
            <a:pPr marL="0" indent="0">
              <a:buNone/>
            </a:pPr>
            <a:endParaRPr lang="fi-FI" sz="24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toiveita työpajalta jatkossa?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4" name="Sisällön paikkamerkki 4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8225C28A-A57C-ABF1-82EE-5A754B038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84" y="6089009"/>
            <a:ext cx="2485103" cy="52136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295C85B-CCB8-B367-983D-788406F60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15071"/>
            <a:ext cx="1991032" cy="69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 descr="Kuva, joka sisältää kohteen teksti, symboli, logo&#10;&#10;Kuvaus luotu automaattisesti">
            <a:extLst>
              <a:ext uri="{FF2B5EF4-FFF2-40B4-BE49-F238E27FC236}">
                <a16:creationId xmlns:a16="http://schemas.microsoft.com/office/drawing/2014/main" id="{8F2D510C-FF93-4440-EF4C-F2C4669BA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83" y="6033742"/>
            <a:ext cx="1846217" cy="6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6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6BF5AD-0CC1-A0DB-8F5F-3EB3FF7A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045"/>
            <a:ext cx="10515600" cy="1325563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accent1"/>
                </a:solidFill>
              </a:rPr>
              <a:t>Pelkosenniemen kestävän kasvun ohjelma 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85F6E68-F295-0BF5-5630-BA05C75B4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521"/>
            <a:ext cx="9949961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toteutusaika 2.9.2024 - 31.12.2026</a:t>
            </a: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-87313">
              <a:buNone/>
            </a:pPr>
            <a:r>
              <a:rPr lang="fi-FI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rahoittaja Euroopan aluekehitysrahasto (EAKR). Ilmastonmuutokseen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sopeutumisen, riskien ehkäisemisen ja katastrofivalmiuden ja -palautuvuuden 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edistäminen –erityistavoite</a:t>
            </a:r>
          </a:p>
          <a:p>
            <a:pPr marL="0" indent="0">
              <a:buNone/>
            </a:pPr>
            <a:r>
              <a:rPr lang="fi-FI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rahoittava viranomainen Lapin liitto</a:t>
            </a: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toteuttaja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Pelkosenniemen kunta</a:t>
            </a:r>
          </a:p>
          <a:p>
            <a:pPr marL="0" indent="0">
              <a:buNone/>
            </a:pPr>
            <a:r>
              <a:rPr lang="fi-FI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budjetti 199 063 €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, josta EU/valtion osuus 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159 250 €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ja kunnan osuus 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39 813 €.</a:t>
            </a:r>
          </a:p>
          <a:p>
            <a:pPr marL="0" indent="0">
              <a:buNone/>
            </a:pPr>
            <a:r>
              <a:rPr lang="fi-FI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• hanketyöntekijät:</a:t>
            </a: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47675">
              <a:buNone/>
            </a:pP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	kestävyys-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ja ilmastoasiantuntija 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Juha-Pekka Snäkin</a:t>
            </a:r>
          </a:p>
          <a:p>
            <a:pPr marL="0" indent="0" defTabSz="447675">
              <a:buNone/>
            </a:pP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	elinkeinokoordinaattori Miia Taivalantti</a:t>
            </a:r>
          </a:p>
          <a:p>
            <a:pPr marL="0" indent="0" defTabSz="447675">
              <a:buNone/>
            </a:pP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47675">
              <a:buNone/>
            </a:pP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47675">
              <a:buNone/>
            </a:pPr>
            <a:r>
              <a:rPr lang="fi-FI" sz="1600">
                <a:solidFill>
                  <a:srgbClr val="000000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https://pelkosenniemi.fi/tyo-ja-yrittajyys/hankkeet/</a:t>
            </a:r>
            <a:r>
              <a:rPr lang="fi-FI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0" indent="0" defTabSz="447675"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C215E45-77B6-7C7D-2330-4839C3383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15071"/>
            <a:ext cx="1991032" cy="69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isällön paikkamerkki 4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9DE6A8A5-9E13-F291-636A-1511E7776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84" y="6089009"/>
            <a:ext cx="2485103" cy="521362"/>
          </a:xfrm>
          <a:prstGeom prst="rect">
            <a:avLst/>
          </a:prstGeom>
        </p:spPr>
      </p:pic>
      <p:pic>
        <p:nvPicPr>
          <p:cNvPr id="10" name="Kuva 9" descr="Kuva, joka sisältää kohteen teksti, symboli, logo&#10;&#10;Kuvaus luotu automaattisesti">
            <a:extLst>
              <a:ext uri="{FF2B5EF4-FFF2-40B4-BE49-F238E27FC236}">
                <a16:creationId xmlns:a16="http://schemas.microsoft.com/office/drawing/2014/main" id="{2BE55D97-B6EA-DBEE-15DF-63C680C02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83" y="6033742"/>
            <a:ext cx="1846217" cy="6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7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BAC3A0-4EA6-A3CE-4D1D-0A2439ED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981"/>
            <a:ext cx="10515600" cy="1325563"/>
          </a:xfrm>
        </p:spPr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Tavoitteet ja toimenpiteet</a:t>
            </a:r>
            <a:r>
              <a:rPr lang="fi-FI" sz="3200" b="1">
                <a:solidFill>
                  <a:schemeClr val="accent1"/>
                </a:solidFill>
              </a:rPr>
              <a:t> (kolme työpakettia)</a:t>
            </a:r>
            <a:endParaRPr lang="fi-FI" b="1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55BDF1-52E0-0B21-8610-0F92B92E7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001"/>
            <a:ext cx="10987454" cy="482314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1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1) Laaditaan 2040 yltävä ilmastonmuutokseen sopeutumisen kokonaissuunnitelma Pyhän matkailualueelle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	• määritetään haavoittuvuudet ja riskit sekä niihin varautuminen: rakentaminen, </a:t>
            </a:r>
            <a:r>
              <a:rPr lang="fi-FI" sz="1600">
                <a:solidFill>
                  <a:srgbClr val="000000"/>
                </a:solidFill>
                <a:latin typeface="Arial" panose="020B0604020202020204" pitchFamily="34" charset="0"/>
              </a:rPr>
              <a:t>matkailuelinkeino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	• varmistetaan luonnon </a:t>
            </a:r>
            <a:r>
              <a:rPr lang="fi-FI" sz="1600">
                <a:solidFill>
                  <a:srgbClr val="000000"/>
                </a:solidFill>
                <a:latin typeface="Arial" panose="020B0604020202020204" pitchFamily="34" charset="0"/>
              </a:rPr>
              <a:t>monimuotoisuuden ja </a:t>
            </a:r>
            <a:r>
              <a:rPr lang="fi-FI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ekosysteemipalveluiden säilyminen matkailualueella: </a:t>
            </a:r>
            <a:r>
              <a:rPr lang="fi-FI" sz="1600" b="0" i="0" u="sng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selvitykset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	• käytetään luontoa mallina: </a:t>
            </a:r>
            <a:r>
              <a:rPr lang="fi-FI" sz="16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luontopohjaiset ratkaisut vesienhallinnassa, kiertotalous, uusiutuva energia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	• varaudutaan </a:t>
            </a:r>
            <a:r>
              <a:rPr lang="fi-FI" sz="1600">
                <a:solidFill>
                  <a:srgbClr val="000000"/>
                </a:solidFill>
                <a:latin typeface="Arial" panose="020B0604020202020204" pitchFamily="34" charset="0"/>
              </a:rPr>
              <a:t>Pyhän </a:t>
            </a:r>
            <a:r>
              <a:rPr lang="fi-FI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yleiskaavojen päivitykseen (alkaa 2025, tätä tukeva erillishanke käynnistynyt 2024)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sz="1600" b="1">
                <a:solidFill>
                  <a:srgbClr val="000000"/>
                </a:solidFill>
                <a:latin typeface="Arial" panose="020B0604020202020204" pitchFamily="34" charset="0"/>
              </a:rPr>
              <a:t>2) Selvitetään Pelkosenniemen muiden </a:t>
            </a:r>
            <a:r>
              <a:rPr lang="fi-FI" sz="1600" b="1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elinkeinojen sopeutumistarpeet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	• </a:t>
            </a:r>
            <a:r>
              <a:rPr lang="fi-FI" sz="1600">
                <a:solidFill>
                  <a:srgbClr val="000000"/>
                </a:solidFill>
                <a:latin typeface="Arial" panose="020B0604020202020204" pitchFamily="34" charset="0"/>
              </a:rPr>
              <a:t>metsätalous, maatalous, porotalous, maa- ja talonrakennus, luovat alat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	• yrittäjien </a:t>
            </a:r>
            <a:r>
              <a:rPr lang="fi-FI" sz="1600">
                <a:solidFill>
                  <a:srgbClr val="000000"/>
                </a:solidFill>
                <a:latin typeface="Arial" panose="020B0604020202020204" pitchFamily="34" charset="0"/>
              </a:rPr>
              <a:t>tulevaisuuden näkymät, haavoittuvuudet, riskit, mahdollisuudet ilmastonmuutoksessa, osaamistarpeet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	• suunnitelmat ja </a:t>
            </a:r>
            <a:r>
              <a:rPr lang="fi-FI" sz="1600">
                <a:solidFill>
                  <a:srgbClr val="000000"/>
                </a:solidFill>
                <a:latin typeface="Arial" panose="020B0604020202020204" pitchFamily="34" charset="0"/>
              </a:rPr>
              <a:t>toimenpide-esitykset kehittämiskohteista elinkeinoille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sz="1600" b="1">
                <a:solidFill>
                  <a:srgbClr val="000000"/>
                </a:solidFill>
                <a:latin typeface="Arial" panose="020B0604020202020204" pitchFamily="34" charset="0"/>
              </a:rPr>
              <a:t>3) Lisätään </a:t>
            </a:r>
            <a:r>
              <a:rPr lang="fi-FI" sz="1600" b="1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avointa keskustelua ilmastonmuutokseen sopeutumisesta</a:t>
            </a:r>
            <a:endParaRPr lang="fi-FI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	• asukkaat, vapaa-ajan asukkaat, yritykset, muut yhteisöt, kunnan organisaatio</a:t>
            </a:r>
          </a:p>
          <a:p>
            <a:pPr marL="0" indent="0" defTabSz="360363">
              <a:buNone/>
            </a:pPr>
            <a:r>
              <a:rPr lang="fi-FI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	• </a:t>
            </a:r>
            <a:r>
              <a:rPr lang="fi-FI" sz="16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menetelminä työpajat ja seminaarit, joissa asiantuntijaesityksiä; työpaketteja 1 ja 2 tukeva prosessi</a:t>
            </a:r>
          </a:p>
          <a:p>
            <a:pPr marL="0" indent="0" defTabSz="360363">
              <a:buNone/>
            </a:pPr>
            <a:r>
              <a:rPr lang="fi-FI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	• </a:t>
            </a:r>
            <a:r>
              <a:rPr lang="fi-FI" sz="16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luodaan yhteistä tilannekuvaa ja hahmotetaan ratkaisuvaihtoehtoja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1C6A740-A9A4-C3FA-B7B6-EFD4D5AF6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15071"/>
            <a:ext cx="1991032" cy="69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isällön paikkamerkki 4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53D820EB-E653-BDCD-ED2F-509A96929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84" y="6089009"/>
            <a:ext cx="2485103" cy="521362"/>
          </a:xfrm>
          <a:prstGeom prst="rect">
            <a:avLst/>
          </a:prstGeom>
        </p:spPr>
      </p:pic>
      <p:pic>
        <p:nvPicPr>
          <p:cNvPr id="8" name="Kuva 7" descr="Kuva, joka sisältää kohteen teksti, symboli, logo&#10;&#10;Kuvaus luotu automaattisesti">
            <a:extLst>
              <a:ext uri="{FF2B5EF4-FFF2-40B4-BE49-F238E27FC236}">
                <a16:creationId xmlns:a16="http://schemas.microsoft.com/office/drawing/2014/main" id="{B6208775-3FDD-46B7-2FB4-99424F676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83" y="6033742"/>
            <a:ext cx="1846217" cy="6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2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BAC3A0-4EA6-A3CE-4D1D-0A2439ED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981"/>
            <a:ext cx="10515600" cy="1325563"/>
          </a:xfrm>
        </p:spPr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Tavoitteet ja toimenpiteet</a:t>
            </a:r>
            <a:r>
              <a:rPr lang="fi-FI" sz="3200" b="1">
                <a:solidFill>
                  <a:schemeClr val="accent1"/>
                </a:solidFill>
              </a:rPr>
              <a:t> (kolme työpakettia)</a:t>
            </a:r>
            <a:endParaRPr lang="fi-FI" b="1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55BDF1-52E0-0B21-8610-0F92B92E7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001"/>
            <a:ext cx="10987454" cy="482314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1) Laaditaan 2040 yltävä ilmastonmuutokseen sopeutumisen kokonaissuunnitelma Pyhän matkailualueelle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• määritetään haavoittuvuudet ja riskit sekä niihin varautuminen: rakentaminen, 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matkailuelinkeino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• varmistetaan luonnon 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monimuotoisuuden ja 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ekosysteemipalveluiden säilyminen matkailualueella: </a:t>
            </a:r>
            <a:r>
              <a:rPr lang="fi-FI" sz="16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selvitykset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• käytetään luontoa mallina: 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luontopohjaiset ratkaisut vesienhallinnassa, kiertotalous, uusiutuva energia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• varaudutaan 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Pyhän </a:t>
            </a:r>
            <a:r>
              <a:rPr lang="fi-FI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yleiskaavojen päivitykseen (alkaa 2025, tätä tukeva erillishanke käynnistynyt 2024)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sz="1600" b="1" dirty="0">
                <a:solidFill>
                  <a:srgbClr val="000000"/>
                </a:solidFill>
                <a:latin typeface="Arial" panose="020B0604020202020204" pitchFamily="34" charset="0"/>
              </a:rPr>
              <a:t>2) Selvitetään Pelkosenniemen muiden </a:t>
            </a:r>
            <a:r>
              <a:rPr lang="fi-FI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elinkeinojen sopeutumistarpeet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• 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metsätalous, maatalous, porotalous, maa- ja talonrakennus, luovat alat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• yrittäjien 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tulevaisuuden näkymät, haavoittuvuudet, riskit, mahdollisuudet ilmastonmuutoksessa, osaamistarpeet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• suunnitelmat ja 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toimenpide-esitykset kehittämiskohteista elinkeinoille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sz="1600" b="1" dirty="0">
                <a:solidFill>
                  <a:srgbClr val="000000"/>
                </a:solidFill>
                <a:latin typeface="Arial" panose="020B0604020202020204" pitchFamily="34" charset="0"/>
              </a:rPr>
              <a:t>3) Lisätään </a:t>
            </a:r>
            <a:r>
              <a:rPr lang="fi-FI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avointa keskustelua ilmastonmuutokseen sopeutumisesta</a:t>
            </a:r>
            <a:endParaRPr lang="fi-FI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• asukkaat, vapaa-ajan asukkaat, yritykset, muut yhteisöt, kunnan organisaatio</a:t>
            </a:r>
          </a:p>
          <a:p>
            <a:pPr marL="0" indent="0" defTabSz="360363">
              <a:buNone/>
            </a:pPr>
            <a:r>
              <a:rPr lang="fi-FI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• 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menetelminä työpajat ja seminaarit, joissa asiantuntijaesityksiä; työpaketteja 1 ja 2 tukeva prosessi</a:t>
            </a:r>
          </a:p>
          <a:p>
            <a:pPr marL="0" indent="0" defTabSz="360363">
              <a:buNone/>
            </a:pPr>
            <a:r>
              <a:rPr lang="fi-FI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• 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luodaan yhteistä tilannekuvaa ja hahmotetaan ratkaisuvaihtoehtoja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1C6A740-A9A4-C3FA-B7B6-EFD4D5AF6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15071"/>
            <a:ext cx="1991032" cy="69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isällön paikkamerkki 4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53D820EB-E653-BDCD-ED2F-509A96929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84" y="6089009"/>
            <a:ext cx="2485103" cy="521362"/>
          </a:xfrm>
          <a:prstGeom prst="rect">
            <a:avLst/>
          </a:prstGeom>
        </p:spPr>
      </p:pic>
      <p:pic>
        <p:nvPicPr>
          <p:cNvPr id="8" name="Kuva 7" descr="Kuva, joka sisältää kohteen teksti, symboli, logo&#10;&#10;Kuvaus luotu automaattisesti">
            <a:extLst>
              <a:ext uri="{FF2B5EF4-FFF2-40B4-BE49-F238E27FC236}">
                <a16:creationId xmlns:a16="http://schemas.microsoft.com/office/drawing/2014/main" id="{B6208775-3FDD-46B7-2FB4-99424F676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83" y="6033742"/>
            <a:ext cx="1846217" cy="6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5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ED3C74A5-DD85-F144-EF19-685E6DE6F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788963"/>
              </p:ext>
            </p:extLst>
          </p:nvPr>
        </p:nvGraphicFramePr>
        <p:xfrm>
          <a:off x="923924" y="1445721"/>
          <a:ext cx="10515599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6">
                  <a:extLst>
                    <a:ext uri="{9D8B030D-6E8A-4147-A177-3AD203B41FA5}">
                      <a16:colId xmlns:a16="http://schemas.microsoft.com/office/drawing/2014/main" val="3104712339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366078227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2736312818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811186653"/>
                    </a:ext>
                  </a:extLst>
                </a:gridCol>
                <a:gridCol w="2219323">
                  <a:extLst>
                    <a:ext uri="{9D8B030D-6E8A-4147-A177-3AD203B41FA5}">
                      <a16:colId xmlns:a16="http://schemas.microsoft.com/office/drawing/2014/main" val="3118198005"/>
                    </a:ext>
                  </a:extLst>
                </a:gridCol>
              </a:tblGrid>
              <a:tr h="403297"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MAALLA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VESISTÖISSÄ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ILMAKEHÄSSÄ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LUMI- JA JÄÄPEITTEESSÄ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975195"/>
                  </a:ext>
                </a:extLst>
              </a:tr>
              <a:tr h="903763">
                <a:tc>
                  <a:txBody>
                    <a:bodyPr/>
                    <a:lstStyle/>
                    <a:p>
                      <a:r>
                        <a:rPr lang="fi-FI" sz="1600" b="1"/>
                        <a:t>Mitä tiedetään ilmaston lämpenemisen vaikutuksista?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ilmastovyöhykkeet muuttuvat, rankkasateet, kuivuus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lämpeneminen, vedenpinta, happamoituminen, happipitoisuus, jäätyminen 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lämpeneminen, ilmankosteus</a:t>
                      </a:r>
                      <a:endParaRPr lang="fi-FI" sz="1600" dirty="0"/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jää- ja lumipeitteen muutokset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561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dirty="0"/>
                        <a:t>Suorat vaikutukset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pusikoituminen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puurajan nousu, hulevedet, maastopalot, kasvuolot, metsätuhot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rehevöityminen, sinilevä, muutokset kalakannoissa, muut vesiekosysteemien muutokset</a:t>
                      </a:r>
                      <a:endParaRPr lang="fi-FI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arktisten </a:t>
                      </a:r>
                      <a:r>
                        <a:rPr lang="fi-FI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eliöiden kestokyky, eteläisten </a:t>
                      </a:r>
                      <a:r>
                        <a:rPr lang="fi-FI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lajien lisääntyminen</a:t>
                      </a:r>
                      <a:endParaRPr lang="fi-FI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poroelinkeino, kiinteistöt, lumeen perustuvat elinkeinot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79989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/>
                        <a:t>Heijaste- ja ketjuuntuneet </a:t>
                      </a:r>
                      <a:r>
                        <a:rPr lang="fi-FI" sz="1600" b="0" dirty="0"/>
                        <a:t>vaikutukset</a:t>
                      </a: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maisema, kulttuuri, omaisuus, henkilöt, infrastruktuuri, ruoka, pakolaisuus, matkailu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kalastus, virkistyskäyttö, matkailu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kannanvaihtelut, yksipuolistuminen tulokaslajit</a:t>
                      </a:r>
                      <a:endParaRPr lang="fi-FI" sz="1600" dirty="0"/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i-FI" sz="1600" dirty="0"/>
                        <a:t>rakenteet, nollarajasahaus, matkailun reitit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172466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0645171A-EB42-29C3-B8F5-80F6B0785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9" y="6040019"/>
            <a:ext cx="1991032" cy="69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isällön paikkamerkki 4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973EE442-57C5-0C80-18FD-F7AB57F4F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84" y="6089009"/>
            <a:ext cx="2485103" cy="521362"/>
          </a:xfrm>
          <a:prstGeom prst="rect">
            <a:avLst/>
          </a:prstGeom>
        </p:spPr>
      </p:pic>
      <p:pic>
        <p:nvPicPr>
          <p:cNvPr id="13" name="Kuva 12" descr="Kuva, joka sisältää kohteen teksti, symboli, logo&#10;&#10;Kuvaus luotu automaattisesti">
            <a:extLst>
              <a:ext uri="{FF2B5EF4-FFF2-40B4-BE49-F238E27FC236}">
                <a16:creationId xmlns:a16="http://schemas.microsoft.com/office/drawing/2014/main" id="{65BF8734-7739-7FFF-AA2C-8286C1C8E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83" y="6033742"/>
            <a:ext cx="1846217" cy="631896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C992EB8D-0C02-FD88-CF96-6110DEF40D64}"/>
              </a:ext>
            </a:extLst>
          </p:cNvPr>
          <p:cNvSpPr txBox="1">
            <a:spLocks/>
          </p:cNvSpPr>
          <p:nvPr/>
        </p:nvSpPr>
        <p:spPr>
          <a:xfrm>
            <a:off x="838200" y="272238"/>
            <a:ext cx="10515600" cy="949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Tiedonhankintaa... </a:t>
            </a:r>
            <a:r>
              <a:rPr lang="fi-FI" sz="3200" b="1">
                <a:solidFill>
                  <a:schemeClr val="accent1"/>
                </a:solidFill>
              </a:rPr>
              <a:t>(ilmiöpohjainen tarkastelu)</a:t>
            </a:r>
            <a:endParaRPr lang="fi-FI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6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C79FD8A2-D742-6097-A194-ADB3BE6E1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84" y="6089009"/>
            <a:ext cx="2485103" cy="521362"/>
          </a:xfrm>
        </p:spPr>
      </p:pic>
      <p:sp>
        <p:nvSpPr>
          <p:cNvPr id="10" name="Otsikko 7">
            <a:extLst>
              <a:ext uri="{FF2B5EF4-FFF2-40B4-BE49-F238E27FC236}">
                <a16:creationId xmlns:a16="http://schemas.microsoft.com/office/drawing/2014/main" id="{FE8686D2-08E2-4E54-8E16-BA47F310E83D}"/>
              </a:ext>
            </a:extLst>
          </p:cNvPr>
          <p:cNvSpPr txBox="1">
            <a:spLocks/>
          </p:cNvSpPr>
          <p:nvPr/>
        </p:nvSpPr>
        <p:spPr>
          <a:xfrm>
            <a:off x="838200" y="1732958"/>
            <a:ext cx="10515600" cy="398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ED3C74A5-DD85-F144-EF19-685E6DE6F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68805"/>
              </p:ext>
            </p:extLst>
          </p:nvPr>
        </p:nvGraphicFramePr>
        <p:xfrm>
          <a:off x="838200" y="1422996"/>
          <a:ext cx="10372724" cy="445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16">
                  <a:extLst>
                    <a:ext uri="{9D8B030D-6E8A-4147-A177-3AD203B41FA5}">
                      <a16:colId xmlns:a16="http://schemas.microsoft.com/office/drawing/2014/main" val="366078227"/>
                    </a:ext>
                  </a:extLst>
                </a:gridCol>
                <a:gridCol w="2142159">
                  <a:extLst>
                    <a:ext uri="{9D8B030D-6E8A-4147-A177-3AD203B41FA5}">
                      <a16:colId xmlns:a16="http://schemas.microsoft.com/office/drawing/2014/main" val="3922088158"/>
                    </a:ext>
                  </a:extLst>
                </a:gridCol>
                <a:gridCol w="2201347">
                  <a:extLst>
                    <a:ext uri="{9D8B030D-6E8A-4147-A177-3AD203B41FA5}">
                      <a16:colId xmlns:a16="http://schemas.microsoft.com/office/drawing/2014/main" val="79074345"/>
                    </a:ext>
                  </a:extLst>
                </a:gridCol>
                <a:gridCol w="2493823">
                  <a:extLst>
                    <a:ext uri="{9D8B030D-6E8A-4147-A177-3AD203B41FA5}">
                      <a16:colId xmlns:a16="http://schemas.microsoft.com/office/drawing/2014/main" val="2736312818"/>
                    </a:ext>
                  </a:extLst>
                </a:gridCol>
                <a:gridCol w="2238979">
                  <a:extLst>
                    <a:ext uri="{9D8B030D-6E8A-4147-A177-3AD203B41FA5}">
                      <a16:colId xmlns:a16="http://schemas.microsoft.com/office/drawing/2014/main" val="1416335371"/>
                    </a:ext>
                  </a:extLst>
                </a:gridCol>
              </a:tblGrid>
              <a:tr h="53258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all" baseline="0" dirty="0"/>
                        <a:t>Ilmastonmuutoksen vaikutus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cap="all" baseline="0"/>
                        <a:t>HAAVOITTUVUUS, RISKIT</a:t>
                      </a:r>
                      <a:endParaRPr lang="fi-FI" sz="1400" cap="all" baseline="0" dirty="0"/>
                    </a:p>
                    <a:p>
                      <a:r>
                        <a:rPr lang="fi-FI" sz="1400" cap="all" baseline="0" dirty="0"/>
                        <a:t>(suorat ja välilliset)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kern="1200" cap="all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Paikallinen potentiaali, sopeutuminen</a:t>
                      </a: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cap="all" baseline="0" dirty="0"/>
                        <a:t>Kehitystoimenpiteet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564597"/>
                  </a:ext>
                </a:extLst>
              </a:tr>
              <a:tr h="729830">
                <a:tc>
                  <a:txBody>
                    <a:bodyPr/>
                    <a:lstStyle/>
                    <a:p>
                      <a:r>
                        <a:rPr lang="fi-FI" sz="1400" dirty="0"/>
                        <a:t>alkutuotanto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ennakoimattomuus, äärisäät, vuodenkierto, luontomuutokset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yrittäjän resurssit, toiminnan vaikeutuminen, luopuminen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metsänhoito, turvemaan pellot, kalankäytön monipuolistaminen, ruokinnan monipuolistaminen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maatalousmaan hoito, pororuokinta, hoitokalastus, metsää koskeva tiedonhankinta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975195"/>
                  </a:ext>
                </a:extLst>
              </a:tr>
              <a:tr h="617721">
                <a:tc>
                  <a:txBody>
                    <a:bodyPr/>
                    <a:lstStyle/>
                    <a:p>
                      <a:r>
                        <a:rPr lang="fi-FI" sz="1400" dirty="0"/>
                        <a:t>maanrakennus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sateet, hulevedet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teiden rakentaminen, perustustyöt, hulevesiohjaus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ennakointi, maa-ainesten kierrättäminen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pohja- ja vesitutkimus, imeytysalueet, valuma-alueselvitys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561365"/>
                  </a:ext>
                </a:extLst>
              </a:tr>
              <a:tr h="584310">
                <a:tc>
                  <a:txBody>
                    <a:bodyPr/>
                    <a:lstStyle/>
                    <a:p>
                      <a:r>
                        <a:rPr lang="fi-FI" sz="1400" dirty="0"/>
                        <a:t>rakentaminen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rasitus, tulvariskit, viihtyisyys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materiaalit, yksityiskohdat, liitokset, rakennuspaikka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kaavoitus, rakennustapaohjeet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kaavoitus, rakennustapaohjeet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799896"/>
                  </a:ext>
                </a:extLst>
              </a:tr>
              <a:tr h="518746">
                <a:tc>
                  <a:txBody>
                    <a:bodyPr/>
                    <a:lstStyle/>
                    <a:p>
                      <a:r>
                        <a:rPr lang="fi-FI" sz="1400" dirty="0"/>
                        <a:t>kiinteistöala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huoltotarpeiden muutokset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tarpeen kasvu, kustannukset, seuranta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huolto- </a:t>
                      </a:r>
                      <a:r>
                        <a:rPr lang="fi-FI" sz="1400" dirty="0"/>
                        <a:t>ja </a:t>
                      </a:r>
                      <a:r>
                        <a:rPr lang="fi-FI" sz="1400"/>
                        <a:t>korjaustarpeiden ennakointi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seurannan kehittäminen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465332"/>
                  </a:ext>
                </a:extLst>
              </a:tr>
              <a:tr h="729830">
                <a:tc>
                  <a:txBody>
                    <a:bodyPr/>
                    <a:lstStyle/>
                    <a:p>
                      <a:r>
                        <a:rPr lang="fi-FI" sz="1400"/>
                        <a:t>matkailu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talvimatkailun haasteet, ympärivuotisuus, energiankulutus (jäähdytys)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myrskyt, tuulisuus, jäisyys, lumetus, lumen puute, investointien kannattavuus</a:t>
                      </a:r>
                      <a:endParaRPr lang="fi-FI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ympärivuotisuus, maltilliset kesälämpötilat, palveluiden </a:t>
                      </a: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monipuolistaminen </a:t>
                      </a:r>
                      <a:r>
                        <a:rPr lang="fi-FI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 ympärivuotistaminen</a:t>
                      </a:r>
                      <a:endParaRPr lang="fi-FI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uudistavan ja osallistavan matkailun kehittäminen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29492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027C3B8-7729-7977-F16F-4E7DF725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" y="6001898"/>
            <a:ext cx="1991032" cy="69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F215B589-B337-4FB8-A629-24086D62D368}"/>
              </a:ext>
            </a:extLst>
          </p:cNvPr>
          <p:cNvSpPr txBox="1">
            <a:spLocks/>
          </p:cNvSpPr>
          <p:nvPr/>
        </p:nvSpPr>
        <p:spPr>
          <a:xfrm>
            <a:off x="838200" y="272238"/>
            <a:ext cx="10515600" cy="949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... ja lisää tiedonhankintaa </a:t>
            </a:r>
            <a:r>
              <a:rPr lang="fi-FI" sz="3200" b="1">
                <a:solidFill>
                  <a:schemeClr val="accent1"/>
                </a:solidFill>
              </a:rPr>
              <a:t>(haavoittuvuudet ja riskit)</a:t>
            </a:r>
            <a:endParaRPr lang="fi-FI" b="1" dirty="0">
              <a:solidFill>
                <a:schemeClr val="accent1"/>
              </a:solidFill>
            </a:endParaRPr>
          </a:p>
        </p:txBody>
      </p:sp>
      <p:pic>
        <p:nvPicPr>
          <p:cNvPr id="4" name="Kuva 3" descr="Kuva, joka sisältää kohteen teksti, symboli, logo&#10;&#10;Kuvaus luotu automaattisesti">
            <a:extLst>
              <a:ext uri="{FF2B5EF4-FFF2-40B4-BE49-F238E27FC236}">
                <a16:creationId xmlns:a16="http://schemas.microsoft.com/office/drawing/2014/main" id="{7C98A3A9-EB16-FCA8-4E79-1E1E913D3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83" y="6033742"/>
            <a:ext cx="1846217" cy="6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6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910D0EB6-4A4D-71F9-2706-79A4C996E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45457"/>
            <a:ext cx="10837986" cy="241871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1) Kestävä matkailu</a:t>
            </a:r>
            <a:r>
              <a:rPr lang="fi-FI" sz="1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(1. työpaja 29.1.2025)</a:t>
            </a:r>
            <a:endParaRPr lang="fi-FI" sz="16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2) Maaseutuyrittäjät (Poro- ja maatalous) </a:t>
            </a:r>
            <a:r>
              <a:rPr lang="fi-FI" sz="1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(1. työpaja 18.2.)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1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fi-FI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 Metsänomistajat ja metsätalousyrittäjät </a:t>
            </a:r>
            <a:r>
              <a:rPr lang="fi-FI" sz="1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(tuuppaus helmikuu -&gt;)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4) Rakentaminen, maarakentaminen, kiinteistöt </a:t>
            </a:r>
            <a:r>
              <a:rPr lang="fi-FI" sz="1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(maalis-huhtikuu)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5) Perinnerakentaminen ja kulttuuriperintö </a:t>
            </a:r>
            <a:r>
              <a:rPr lang="fi-FI" sz="1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(maalis-huhtikuu)</a:t>
            </a:r>
            <a:endParaRPr lang="fi-FI" sz="16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6) Luovat alat eli kulttuuritoimijat </a:t>
            </a:r>
            <a:r>
              <a:rPr lang="fi-FI" sz="1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(1. työpaja 10.12.2024)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7) Päätöksentekijät: kunta, seutukunta </a:t>
            </a:r>
            <a:r>
              <a:rPr lang="fi-FI" sz="1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(kesäkuu-elokuu)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Hanke järjestää </a:t>
            </a:r>
            <a:r>
              <a:rPr lang="fi-FI" sz="160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kaksi elinkeinojen työpajakierrosta</a:t>
            </a:r>
            <a:r>
              <a:rPr lang="fi-FI" sz="1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(ks. alla)  ja </a:t>
            </a:r>
            <a:r>
              <a:rPr lang="fi-FI" sz="160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kaksi kaikille yhteistä ”</a:t>
            </a:r>
            <a:r>
              <a:rPr lang="fi-FI" sz="1600" i="0" u="sng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törmäytys”työpajaa</a:t>
            </a:r>
            <a:r>
              <a:rPr lang="fi-FI" sz="1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Kunkin työpajakierroksen jälkeen saadut tulokset esitellään ryhmälle 7. toimenpiteiden pohtimista varten</a:t>
            </a: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r>
              <a:rPr lang="fi-FI" sz="1600" b="0" i="1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Seminaarit: suunnitteilla kuntalaisille vesiasioihin keskittyvä seminaari 3-4/2025</a:t>
            </a:r>
            <a:endParaRPr lang="fi-FI" sz="1600" i="1" u="none" strike="noStrike" baseline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defTabSz="360363">
              <a:lnSpc>
                <a:spcPct val="120000"/>
              </a:lnSpc>
              <a:spcBef>
                <a:spcPts val="300"/>
              </a:spcBef>
              <a:buNone/>
            </a:pPr>
            <a:endParaRPr lang="fi-FI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53A2416-101D-4EF0-8233-92D02B27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226" y="351957"/>
            <a:ext cx="10464381" cy="796049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chemeClr val="accent1"/>
                </a:solidFill>
              </a:rPr>
              <a:t>Ryhmät työpajoissa </a:t>
            </a:r>
            <a:r>
              <a:rPr lang="fi-FI" sz="3200" b="1" dirty="0">
                <a:solidFill>
                  <a:schemeClr val="accent1"/>
                </a:solidFill>
              </a:rPr>
              <a:t>(elinkeinojen sopeutumistarpeet)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879D7A-FED7-E5AA-4309-D02B23D78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" y="6001898"/>
            <a:ext cx="1991032" cy="69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isällön paikkamerkki 4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22825D4E-73A5-48F6-195F-C38D29E09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52" y="6033742"/>
            <a:ext cx="2748536" cy="576629"/>
          </a:xfrm>
          <a:prstGeom prst="rect">
            <a:avLst/>
          </a:prstGeom>
        </p:spPr>
      </p:pic>
      <p:pic>
        <p:nvPicPr>
          <p:cNvPr id="6" name="Kuva 5" descr="Kuva, joka sisältää kohteen teksti, symboli, logo&#10;&#10;Kuvaus luotu automaattisesti">
            <a:extLst>
              <a:ext uri="{FF2B5EF4-FFF2-40B4-BE49-F238E27FC236}">
                <a16:creationId xmlns:a16="http://schemas.microsoft.com/office/drawing/2014/main" id="{3C50EC31-50F5-FDA8-1E79-66D4A3D93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83" y="6033742"/>
            <a:ext cx="1846217" cy="631896"/>
          </a:xfrm>
          <a:prstGeom prst="rect">
            <a:avLst/>
          </a:prstGeom>
        </p:spPr>
      </p:pic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1FAF5910-8EFC-14B8-4818-FB7C0D125464}"/>
              </a:ext>
            </a:extLst>
          </p:cNvPr>
          <p:cNvGraphicFramePr>
            <a:graphicFrameLocks noGrp="1"/>
          </p:cNvGraphicFramePr>
          <p:nvPr/>
        </p:nvGraphicFramePr>
        <p:xfrm>
          <a:off x="651607" y="4976875"/>
          <a:ext cx="10145347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7001">
                  <a:extLst>
                    <a:ext uri="{9D8B030D-6E8A-4147-A177-3AD203B41FA5}">
                      <a16:colId xmlns:a16="http://schemas.microsoft.com/office/drawing/2014/main" val="4225189965"/>
                    </a:ext>
                  </a:extLst>
                </a:gridCol>
                <a:gridCol w="1854199">
                  <a:extLst>
                    <a:ext uri="{9D8B030D-6E8A-4147-A177-3AD203B41FA5}">
                      <a16:colId xmlns:a16="http://schemas.microsoft.com/office/drawing/2014/main" val="4230705551"/>
                    </a:ext>
                  </a:extLst>
                </a:gridCol>
                <a:gridCol w="2005624">
                  <a:extLst>
                    <a:ext uri="{9D8B030D-6E8A-4147-A177-3AD203B41FA5}">
                      <a16:colId xmlns:a16="http://schemas.microsoft.com/office/drawing/2014/main" val="1922962339"/>
                    </a:ext>
                  </a:extLst>
                </a:gridCol>
                <a:gridCol w="1890346">
                  <a:extLst>
                    <a:ext uri="{9D8B030D-6E8A-4147-A177-3AD203B41FA5}">
                      <a16:colId xmlns:a16="http://schemas.microsoft.com/office/drawing/2014/main" val="3317359839"/>
                    </a:ext>
                  </a:extLst>
                </a:gridCol>
                <a:gridCol w="2998177">
                  <a:extLst>
                    <a:ext uri="{9D8B030D-6E8A-4147-A177-3AD203B41FA5}">
                      <a16:colId xmlns:a16="http://schemas.microsoft.com/office/drawing/2014/main" val="1755722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Ryhmien työpajojen teemat: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cap="all" baseline="0"/>
                        <a:t>Ilmaston-muutoksen vaikutus</a:t>
                      </a:r>
                      <a:endParaRPr lang="fi-FI" sz="18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cap="all" baseline="0">
                          <a:solidFill>
                            <a:schemeClr val="tx1"/>
                          </a:solidFill>
                        </a:rPr>
                        <a:t>HAAVOITTUVUUS, RISKIT (suorat ja välilliset)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kern="1200" cap="all" baseline="0">
                          <a:solidFill>
                            <a:schemeClr val="tx1"/>
                          </a:solidFill>
                        </a:rPr>
                        <a:t>Paikallinen potentiaali, sopeutuminen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cap="all" baseline="0"/>
                        <a:t>Kehitystoimenpiteet</a:t>
                      </a:r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134813"/>
                  </a:ext>
                </a:extLst>
              </a:tr>
            </a:tbl>
          </a:graphicData>
        </a:graphic>
      </p:graphicFrame>
      <p:sp>
        <p:nvSpPr>
          <p:cNvPr id="7" name="Oikea aaltosulje 6">
            <a:extLst>
              <a:ext uri="{FF2B5EF4-FFF2-40B4-BE49-F238E27FC236}">
                <a16:creationId xmlns:a16="http://schemas.microsoft.com/office/drawing/2014/main" id="{6B37952E-B42B-D67B-EF62-4C39C5421026}"/>
              </a:ext>
            </a:extLst>
          </p:cNvPr>
          <p:cNvSpPr/>
          <p:nvPr/>
        </p:nvSpPr>
        <p:spPr>
          <a:xfrm rot="16200000">
            <a:off x="4387865" y="2383215"/>
            <a:ext cx="228608" cy="4869925"/>
          </a:xfrm>
          <a:prstGeom prst="rightBrac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E49FC49-8062-3032-AACA-C7BCA5D9D4AC}"/>
              </a:ext>
            </a:extLst>
          </p:cNvPr>
          <p:cNvSpPr txBox="1"/>
          <p:nvPr/>
        </p:nvSpPr>
        <p:spPr>
          <a:xfrm>
            <a:off x="3488508" y="4384782"/>
            <a:ext cx="201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solidFill>
                  <a:srgbClr val="7030A0"/>
                </a:solidFill>
              </a:rPr>
              <a:t>1. työpajakierros</a:t>
            </a:r>
          </a:p>
        </p:txBody>
      </p:sp>
      <p:sp>
        <p:nvSpPr>
          <p:cNvPr id="11" name="Oikea aaltosulje 10">
            <a:extLst>
              <a:ext uri="{FF2B5EF4-FFF2-40B4-BE49-F238E27FC236}">
                <a16:creationId xmlns:a16="http://schemas.microsoft.com/office/drawing/2014/main" id="{8E32B868-B8CC-8E45-86C6-816BCCD4CDCE}"/>
              </a:ext>
            </a:extLst>
          </p:cNvPr>
          <p:cNvSpPr/>
          <p:nvPr/>
        </p:nvSpPr>
        <p:spPr>
          <a:xfrm rot="16200000">
            <a:off x="8130077" y="2309560"/>
            <a:ext cx="183460" cy="5150296"/>
          </a:xfrm>
          <a:prstGeom prst="rightBrac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6A37A6C-2027-98FD-16D4-FB81CE269803}"/>
              </a:ext>
            </a:extLst>
          </p:cNvPr>
          <p:cNvSpPr txBox="1"/>
          <p:nvPr/>
        </p:nvSpPr>
        <p:spPr>
          <a:xfrm>
            <a:off x="7159525" y="4412336"/>
            <a:ext cx="211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solidFill>
                  <a:srgbClr val="0070C0"/>
                </a:solidFill>
              </a:rPr>
              <a:t>2. työpajakierros</a:t>
            </a:r>
          </a:p>
        </p:txBody>
      </p:sp>
    </p:spTree>
    <p:extLst>
      <p:ext uri="{BB962C8B-B14F-4D97-AF65-F5344CB8AC3E}">
        <p14:creationId xmlns:p14="http://schemas.microsoft.com/office/powerpoint/2010/main" val="142381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DB579A1C-4BF2-3A26-B36C-DC4E478A22B5}"/>
              </a:ext>
            </a:extLst>
          </p:cNvPr>
          <p:cNvCxnSpPr>
            <a:cxnSpLocks/>
          </p:cNvCxnSpPr>
          <p:nvPr/>
        </p:nvCxnSpPr>
        <p:spPr>
          <a:xfrm>
            <a:off x="7750468" y="3603444"/>
            <a:ext cx="0" cy="1080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82EF9AEB-5EE3-8C6A-7775-A263ED46F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08" y="152469"/>
            <a:ext cx="5847925" cy="976046"/>
          </a:xfrm>
        </p:spPr>
        <p:txBody>
          <a:bodyPr>
            <a:noAutofit/>
          </a:bodyPr>
          <a:lstStyle/>
          <a:p>
            <a:r>
              <a:rPr lang="fi-FI" b="1">
                <a:solidFill>
                  <a:schemeClr val="accent1"/>
                </a:solidFill>
              </a:rPr>
              <a:t>Aikajana 2024 - 2026</a:t>
            </a:r>
            <a:endParaRPr lang="fi-FI" b="1" dirty="0">
              <a:solidFill>
                <a:schemeClr val="accent1"/>
              </a:solidFill>
            </a:endParaRP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CED317BF-9C1E-75BD-D3D4-289B8EF68C13}"/>
              </a:ext>
            </a:extLst>
          </p:cNvPr>
          <p:cNvCxnSpPr>
            <a:cxnSpLocks/>
          </p:cNvCxnSpPr>
          <p:nvPr/>
        </p:nvCxnSpPr>
        <p:spPr>
          <a:xfrm>
            <a:off x="8653800" y="2734408"/>
            <a:ext cx="27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A8B2CFDE-DA88-9707-3E7A-DBDC54DFBB23}"/>
              </a:ext>
            </a:extLst>
          </p:cNvPr>
          <p:cNvCxnSpPr>
            <a:cxnSpLocks/>
          </p:cNvCxnSpPr>
          <p:nvPr/>
        </p:nvCxnSpPr>
        <p:spPr>
          <a:xfrm>
            <a:off x="553800" y="4514617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608D1709-8A96-3199-49B0-32458E6015BD}"/>
              </a:ext>
            </a:extLst>
          </p:cNvPr>
          <p:cNvSpPr txBox="1"/>
          <p:nvPr/>
        </p:nvSpPr>
        <p:spPr>
          <a:xfrm>
            <a:off x="11481847" y="2516957"/>
            <a:ext cx="584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2024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16F2C1E-B99F-41E6-9159-3B1598F3D9A2}"/>
              </a:ext>
            </a:extLst>
          </p:cNvPr>
          <p:cNvSpPr txBox="1"/>
          <p:nvPr/>
        </p:nvSpPr>
        <p:spPr>
          <a:xfrm>
            <a:off x="11481847" y="4326113"/>
            <a:ext cx="584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2025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8DC1369-E1AB-9B40-7952-9046F40FCAE0}"/>
              </a:ext>
            </a:extLst>
          </p:cNvPr>
          <p:cNvSpPr txBox="1"/>
          <p:nvPr/>
        </p:nvSpPr>
        <p:spPr>
          <a:xfrm>
            <a:off x="521241" y="4440766"/>
            <a:ext cx="480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1.1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A288A62-4A3D-3204-98AB-7A01E92ABDCD}"/>
              </a:ext>
            </a:extLst>
          </p:cNvPr>
          <p:cNvSpPr txBox="1"/>
          <p:nvPr/>
        </p:nvSpPr>
        <p:spPr>
          <a:xfrm>
            <a:off x="4983177" y="4475512"/>
            <a:ext cx="42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1.6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887F33C-A24C-D2DB-0BFA-8ACED225C9F8}"/>
              </a:ext>
            </a:extLst>
          </p:cNvPr>
          <p:cNvSpPr txBox="1"/>
          <p:nvPr/>
        </p:nvSpPr>
        <p:spPr>
          <a:xfrm>
            <a:off x="10770190" y="4473286"/>
            <a:ext cx="604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/>
              <a:t>31.12</a:t>
            </a:r>
          </a:p>
        </p:txBody>
      </p: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69B29E3A-4907-00CA-7F09-266CE7FCF435}"/>
              </a:ext>
            </a:extLst>
          </p:cNvPr>
          <p:cNvCxnSpPr>
            <a:cxnSpLocks/>
          </p:cNvCxnSpPr>
          <p:nvPr/>
        </p:nvCxnSpPr>
        <p:spPr>
          <a:xfrm>
            <a:off x="8661751" y="2556367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C871EAC9-8315-A4D5-880C-56F077CD441E}"/>
              </a:ext>
            </a:extLst>
          </p:cNvPr>
          <p:cNvCxnSpPr>
            <a:cxnSpLocks/>
          </p:cNvCxnSpPr>
          <p:nvPr/>
        </p:nvCxnSpPr>
        <p:spPr>
          <a:xfrm>
            <a:off x="9332776" y="2556367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05D34B3C-A2CA-F20B-6AE9-21F15537A2A5}"/>
              </a:ext>
            </a:extLst>
          </p:cNvPr>
          <p:cNvCxnSpPr>
            <a:cxnSpLocks/>
          </p:cNvCxnSpPr>
          <p:nvPr/>
        </p:nvCxnSpPr>
        <p:spPr>
          <a:xfrm>
            <a:off x="10003801" y="2723421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4775902E-B81E-0036-39C3-8B70D9F06153}"/>
              </a:ext>
            </a:extLst>
          </p:cNvPr>
          <p:cNvCxnSpPr>
            <a:cxnSpLocks/>
          </p:cNvCxnSpPr>
          <p:nvPr/>
        </p:nvCxnSpPr>
        <p:spPr>
          <a:xfrm>
            <a:off x="10674826" y="2723421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93CC093A-0507-B244-5F6D-B03D77331D52}"/>
              </a:ext>
            </a:extLst>
          </p:cNvPr>
          <p:cNvCxnSpPr>
            <a:cxnSpLocks/>
          </p:cNvCxnSpPr>
          <p:nvPr/>
        </p:nvCxnSpPr>
        <p:spPr>
          <a:xfrm>
            <a:off x="11345849" y="2723421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C8476078-A504-6BA3-713B-F4781EFC6EDA}"/>
              </a:ext>
            </a:extLst>
          </p:cNvPr>
          <p:cNvCxnSpPr>
            <a:cxnSpLocks/>
          </p:cNvCxnSpPr>
          <p:nvPr/>
        </p:nvCxnSpPr>
        <p:spPr>
          <a:xfrm>
            <a:off x="562916" y="4506823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>
            <a:extLst>
              <a:ext uri="{FF2B5EF4-FFF2-40B4-BE49-F238E27FC236}">
                <a16:creationId xmlns:a16="http://schemas.microsoft.com/office/drawing/2014/main" id="{BD4CC058-DD63-3911-3A96-B122B1A45795}"/>
              </a:ext>
            </a:extLst>
          </p:cNvPr>
          <p:cNvCxnSpPr>
            <a:cxnSpLocks/>
          </p:cNvCxnSpPr>
          <p:nvPr/>
        </p:nvCxnSpPr>
        <p:spPr>
          <a:xfrm>
            <a:off x="1461360" y="4506823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90C5A9AD-4037-5F8E-A052-5B251E564DD4}"/>
              </a:ext>
            </a:extLst>
          </p:cNvPr>
          <p:cNvCxnSpPr>
            <a:cxnSpLocks/>
          </p:cNvCxnSpPr>
          <p:nvPr/>
        </p:nvCxnSpPr>
        <p:spPr>
          <a:xfrm>
            <a:off x="2359804" y="4506823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47F66760-0A01-A063-A736-7D39AF899A9B}"/>
              </a:ext>
            </a:extLst>
          </p:cNvPr>
          <p:cNvCxnSpPr>
            <a:cxnSpLocks/>
          </p:cNvCxnSpPr>
          <p:nvPr/>
        </p:nvCxnSpPr>
        <p:spPr>
          <a:xfrm>
            <a:off x="3258248" y="4506823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>
            <a:extLst>
              <a:ext uri="{FF2B5EF4-FFF2-40B4-BE49-F238E27FC236}">
                <a16:creationId xmlns:a16="http://schemas.microsoft.com/office/drawing/2014/main" id="{CBC966AC-A3DA-78C5-2DC5-2B5FF09CCA70}"/>
              </a:ext>
            </a:extLst>
          </p:cNvPr>
          <p:cNvCxnSpPr>
            <a:cxnSpLocks/>
          </p:cNvCxnSpPr>
          <p:nvPr/>
        </p:nvCxnSpPr>
        <p:spPr>
          <a:xfrm>
            <a:off x="4156692" y="4506823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F2CD180F-50F1-9C45-376A-A36BC46E396E}"/>
              </a:ext>
            </a:extLst>
          </p:cNvPr>
          <p:cNvCxnSpPr>
            <a:cxnSpLocks/>
          </p:cNvCxnSpPr>
          <p:nvPr/>
        </p:nvCxnSpPr>
        <p:spPr>
          <a:xfrm>
            <a:off x="5055136" y="4506823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6D5CF9CF-5E44-C25B-DFD2-A3CF8B70F9E4}"/>
              </a:ext>
            </a:extLst>
          </p:cNvPr>
          <p:cNvCxnSpPr>
            <a:cxnSpLocks/>
          </p:cNvCxnSpPr>
          <p:nvPr/>
        </p:nvCxnSpPr>
        <p:spPr>
          <a:xfrm>
            <a:off x="5953580" y="4506823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166BCE3C-E18D-F8A6-4575-29CE2E7FE717}"/>
              </a:ext>
            </a:extLst>
          </p:cNvPr>
          <p:cNvCxnSpPr>
            <a:cxnSpLocks/>
          </p:cNvCxnSpPr>
          <p:nvPr/>
        </p:nvCxnSpPr>
        <p:spPr>
          <a:xfrm>
            <a:off x="6852024" y="4506823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E01DA021-D867-ECBC-9CCA-366EF466EFBE}"/>
              </a:ext>
            </a:extLst>
          </p:cNvPr>
          <p:cNvCxnSpPr>
            <a:cxnSpLocks/>
          </p:cNvCxnSpPr>
          <p:nvPr/>
        </p:nvCxnSpPr>
        <p:spPr>
          <a:xfrm>
            <a:off x="7750468" y="4506823"/>
            <a:ext cx="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3464A754-5BBA-8DA9-79D5-2D8D08250EF0}"/>
              </a:ext>
            </a:extLst>
          </p:cNvPr>
          <p:cNvCxnSpPr>
            <a:cxnSpLocks/>
          </p:cNvCxnSpPr>
          <p:nvPr/>
        </p:nvCxnSpPr>
        <p:spPr>
          <a:xfrm>
            <a:off x="8648912" y="4506823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uora yhdysviiva 37">
            <a:extLst>
              <a:ext uri="{FF2B5EF4-FFF2-40B4-BE49-F238E27FC236}">
                <a16:creationId xmlns:a16="http://schemas.microsoft.com/office/drawing/2014/main" id="{5EB0CE16-C257-B027-70D8-1BFF07575FB3}"/>
              </a:ext>
            </a:extLst>
          </p:cNvPr>
          <p:cNvCxnSpPr>
            <a:cxnSpLocks/>
          </p:cNvCxnSpPr>
          <p:nvPr/>
        </p:nvCxnSpPr>
        <p:spPr>
          <a:xfrm>
            <a:off x="9547356" y="4506823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>
            <a:extLst>
              <a:ext uri="{FF2B5EF4-FFF2-40B4-BE49-F238E27FC236}">
                <a16:creationId xmlns:a16="http://schemas.microsoft.com/office/drawing/2014/main" id="{21A07E16-33DC-3637-2862-429DA2C58463}"/>
              </a:ext>
            </a:extLst>
          </p:cNvPr>
          <p:cNvCxnSpPr>
            <a:cxnSpLocks/>
          </p:cNvCxnSpPr>
          <p:nvPr/>
        </p:nvCxnSpPr>
        <p:spPr>
          <a:xfrm>
            <a:off x="11344249" y="4506823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4DF4627C-DDF8-3FA5-3242-3128C9770627}"/>
              </a:ext>
            </a:extLst>
          </p:cNvPr>
          <p:cNvCxnSpPr>
            <a:cxnSpLocks/>
          </p:cNvCxnSpPr>
          <p:nvPr/>
        </p:nvCxnSpPr>
        <p:spPr>
          <a:xfrm>
            <a:off x="10445800" y="4506823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yhdysviiva 56">
            <a:extLst>
              <a:ext uri="{FF2B5EF4-FFF2-40B4-BE49-F238E27FC236}">
                <a16:creationId xmlns:a16="http://schemas.microsoft.com/office/drawing/2014/main" id="{0B9AC960-F851-DA2C-D1E3-5BD6DFA207C4}"/>
              </a:ext>
            </a:extLst>
          </p:cNvPr>
          <p:cNvCxnSpPr>
            <a:cxnSpLocks/>
          </p:cNvCxnSpPr>
          <p:nvPr/>
        </p:nvCxnSpPr>
        <p:spPr>
          <a:xfrm>
            <a:off x="557344" y="63093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9EBE39F-0A3F-AC87-22AB-2DFEE0A8B4B9}"/>
              </a:ext>
            </a:extLst>
          </p:cNvPr>
          <p:cNvSpPr txBox="1"/>
          <p:nvPr/>
        </p:nvSpPr>
        <p:spPr>
          <a:xfrm>
            <a:off x="11464125" y="6126560"/>
            <a:ext cx="584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2026</a:t>
            </a:r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4F919DC6-23A4-C2A1-EDEB-F70330DB434D}"/>
              </a:ext>
            </a:extLst>
          </p:cNvPr>
          <p:cNvSpPr txBox="1"/>
          <p:nvPr/>
        </p:nvSpPr>
        <p:spPr>
          <a:xfrm>
            <a:off x="5018670" y="6293139"/>
            <a:ext cx="79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1.6</a:t>
            </a:r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D96CD1B6-C4AD-6E3E-EE9D-B18D480C80CE}"/>
              </a:ext>
            </a:extLst>
          </p:cNvPr>
          <p:cNvSpPr txBox="1"/>
          <p:nvPr/>
        </p:nvSpPr>
        <p:spPr>
          <a:xfrm>
            <a:off x="10619689" y="6293139"/>
            <a:ext cx="79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/>
              <a:t>31.12</a:t>
            </a:r>
          </a:p>
        </p:txBody>
      </p:sp>
      <p:cxnSp>
        <p:nvCxnSpPr>
          <p:cNvPr id="61" name="Suora yhdysviiva 60">
            <a:extLst>
              <a:ext uri="{FF2B5EF4-FFF2-40B4-BE49-F238E27FC236}">
                <a16:creationId xmlns:a16="http://schemas.microsoft.com/office/drawing/2014/main" id="{09F70EEB-D2CC-C170-BB72-D448F533A7D8}"/>
              </a:ext>
            </a:extLst>
          </p:cNvPr>
          <p:cNvCxnSpPr>
            <a:cxnSpLocks/>
          </p:cNvCxnSpPr>
          <p:nvPr/>
        </p:nvCxnSpPr>
        <p:spPr>
          <a:xfrm>
            <a:off x="566460" y="6307270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uora yhdysviiva 61">
            <a:extLst>
              <a:ext uri="{FF2B5EF4-FFF2-40B4-BE49-F238E27FC236}">
                <a16:creationId xmlns:a16="http://schemas.microsoft.com/office/drawing/2014/main" id="{BE965B69-2102-9BEA-1DCE-5BC1DC0744FC}"/>
              </a:ext>
            </a:extLst>
          </p:cNvPr>
          <p:cNvCxnSpPr>
            <a:cxnSpLocks/>
          </p:cNvCxnSpPr>
          <p:nvPr/>
        </p:nvCxnSpPr>
        <p:spPr>
          <a:xfrm>
            <a:off x="1464904" y="6307270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uora yhdysviiva 62">
            <a:extLst>
              <a:ext uri="{FF2B5EF4-FFF2-40B4-BE49-F238E27FC236}">
                <a16:creationId xmlns:a16="http://schemas.microsoft.com/office/drawing/2014/main" id="{617BD7C1-07A4-B29E-B195-ED2E20C4C65E}"/>
              </a:ext>
            </a:extLst>
          </p:cNvPr>
          <p:cNvCxnSpPr>
            <a:cxnSpLocks/>
          </p:cNvCxnSpPr>
          <p:nvPr/>
        </p:nvCxnSpPr>
        <p:spPr>
          <a:xfrm>
            <a:off x="2363348" y="6307270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uora yhdysviiva 63">
            <a:extLst>
              <a:ext uri="{FF2B5EF4-FFF2-40B4-BE49-F238E27FC236}">
                <a16:creationId xmlns:a16="http://schemas.microsoft.com/office/drawing/2014/main" id="{59E7EA4B-5FB8-217B-17DC-E3BB9C46BDBD}"/>
              </a:ext>
            </a:extLst>
          </p:cNvPr>
          <p:cNvCxnSpPr>
            <a:cxnSpLocks/>
          </p:cNvCxnSpPr>
          <p:nvPr/>
        </p:nvCxnSpPr>
        <p:spPr>
          <a:xfrm>
            <a:off x="3261792" y="6307270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uora yhdysviiva 64">
            <a:extLst>
              <a:ext uri="{FF2B5EF4-FFF2-40B4-BE49-F238E27FC236}">
                <a16:creationId xmlns:a16="http://schemas.microsoft.com/office/drawing/2014/main" id="{1EEFBAD0-4F30-748A-F6EF-95BB9698A3CE}"/>
              </a:ext>
            </a:extLst>
          </p:cNvPr>
          <p:cNvCxnSpPr>
            <a:cxnSpLocks/>
          </p:cNvCxnSpPr>
          <p:nvPr/>
        </p:nvCxnSpPr>
        <p:spPr>
          <a:xfrm>
            <a:off x="4160236" y="6307270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uora yhdysviiva 65">
            <a:extLst>
              <a:ext uri="{FF2B5EF4-FFF2-40B4-BE49-F238E27FC236}">
                <a16:creationId xmlns:a16="http://schemas.microsoft.com/office/drawing/2014/main" id="{A4ADDE5A-1B8C-E77C-DCB6-F21FAABC2DF0}"/>
              </a:ext>
            </a:extLst>
          </p:cNvPr>
          <p:cNvCxnSpPr>
            <a:cxnSpLocks/>
          </p:cNvCxnSpPr>
          <p:nvPr/>
        </p:nvCxnSpPr>
        <p:spPr>
          <a:xfrm>
            <a:off x="5058680" y="6307270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uora yhdysviiva 66">
            <a:extLst>
              <a:ext uri="{FF2B5EF4-FFF2-40B4-BE49-F238E27FC236}">
                <a16:creationId xmlns:a16="http://schemas.microsoft.com/office/drawing/2014/main" id="{6A18C340-95B5-A3EA-54C1-FC358355638C}"/>
              </a:ext>
            </a:extLst>
          </p:cNvPr>
          <p:cNvCxnSpPr>
            <a:cxnSpLocks/>
          </p:cNvCxnSpPr>
          <p:nvPr/>
        </p:nvCxnSpPr>
        <p:spPr>
          <a:xfrm>
            <a:off x="5957124" y="6307270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yhdysviiva 67">
            <a:extLst>
              <a:ext uri="{FF2B5EF4-FFF2-40B4-BE49-F238E27FC236}">
                <a16:creationId xmlns:a16="http://schemas.microsoft.com/office/drawing/2014/main" id="{A6E63111-415C-BBDF-195B-EA780C82D957}"/>
              </a:ext>
            </a:extLst>
          </p:cNvPr>
          <p:cNvCxnSpPr>
            <a:cxnSpLocks/>
          </p:cNvCxnSpPr>
          <p:nvPr/>
        </p:nvCxnSpPr>
        <p:spPr>
          <a:xfrm>
            <a:off x="6855568" y="6307270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uora yhdysviiva 68">
            <a:extLst>
              <a:ext uri="{FF2B5EF4-FFF2-40B4-BE49-F238E27FC236}">
                <a16:creationId xmlns:a16="http://schemas.microsoft.com/office/drawing/2014/main" id="{4C9A8724-9DD4-C5EC-CF47-18A182DE3464}"/>
              </a:ext>
            </a:extLst>
          </p:cNvPr>
          <p:cNvCxnSpPr>
            <a:cxnSpLocks/>
          </p:cNvCxnSpPr>
          <p:nvPr/>
        </p:nvCxnSpPr>
        <p:spPr>
          <a:xfrm>
            <a:off x="7754012" y="6307270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uora yhdysviiva 69">
            <a:extLst>
              <a:ext uri="{FF2B5EF4-FFF2-40B4-BE49-F238E27FC236}">
                <a16:creationId xmlns:a16="http://schemas.microsoft.com/office/drawing/2014/main" id="{A0233A6C-7680-206E-177E-64A9CD3AE6D3}"/>
              </a:ext>
            </a:extLst>
          </p:cNvPr>
          <p:cNvCxnSpPr>
            <a:cxnSpLocks/>
          </p:cNvCxnSpPr>
          <p:nvPr/>
        </p:nvCxnSpPr>
        <p:spPr>
          <a:xfrm>
            <a:off x="8652456" y="6307270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uora yhdysviiva 70">
            <a:extLst>
              <a:ext uri="{FF2B5EF4-FFF2-40B4-BE49-F238E27FC236}">
                <a16:creationId xmlns:a16="http://schemas.microsoft.com/office/drawing/2014/main" id="{B07824BF-2E90-DCEA-135C-88975A75154B}"/>
              </a:ext>
            </a:extLst>
          </p:cNvPr>
          <p:cNvCxnSpPr>
            <a:cxnSpLocks/>
          </p:cNvCxnSpPr>
          <p:nvPr/>
        </p:nvCxnSpPr>
        <p:spPr>
          <a:xfrm>
            <a:off x="9550900" y="6307270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uora yhdysviiva 71">
            <a:extLst>
              <a:ext uri="{FF2B5EF4-FFF2-40B4-BE49-F238E27FC236}">
                <a16:creationId xmlns:a16="http://schemas.microsoft.com/office/drawing/2014/main" id="{C6DB1FF2-64AF-C203-9A8D-7B49F29B2BE8}"/>
              </a:ext>
            </a:extLst>
          </p:cNvPr>
          <p:cNvCxnSpPr>
            <a:cxnSpLocks/>
          </p:cNvCxnSpPr>
          <p:nvPr/>
        </p:nvCxnSpPr>
        <p:spPr>
          <a:xfrm>
            <a:off x="11347793" y="6307270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uora yhdysviiva 72">
            <a:extLst>
              <a:ext uri="{FF2B5EF4-FFF2-40B4-BE49-F238E27FC236}">
                <a16:creationId xmlns:a16="http://schemas.microsoft.com/office/drawing/2014/main" id="{CC165724-D30B-F70D-867F-15B3D095B4C9}"/>
              </a:ext>
            </a:extLst>
          </p:cNvPr>
          <p:cNvCxnSpPr>
            <a:cxnSpLocks/>
          </p:cNvCxnSpPr>
          <p:nvPr/>
        </p:nvCxnSpPr>
        <p:spPr>
          <a:xfrm>
            <a:off x="10449344" y="6307270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kstiruutu 73">
            <a:extLst>
              <a:ext uri="{FF2B5EF4-FFF2-40B4-BE49-F238E27FC236}">
                <a16:creationId xmlns:a16="http://schemas.microsoft.com/office/drawing/2014/main" id="{BC81882C-363F-78E6-71BB-0C63E3BBDC1F}"/>
              </a:ext>
            </a:extLst>
          </p:cNvPr>
          <p:cNvSpPr txBox="1"/>
          <p:nvPr/>
        </p:nvSpPr>
        <p:spPr>
          <a:xfrm>
            <a:off x="538752" y="6293139"/>
            <a:ext cx="460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1.1</a:t>
            </a:r>
          </a:p>
        </p:txBody>
      </p:sp>
      <p:sp>
        <p:nvSpPr>
          <p:cNvPr id="77" name="Tekstiruutu 76">
            <a:extLst>
              <a:ext uri="{FF2B5EF4-FFF2-40B4-BE49-F238E27FC236}">
                <a16:creationId xmlns:a16="http://schemas.microsoft.com/office/drawing/2014/main" id="{E32EBFD4-B9C0-7884-55CA-16A4BFDB4CCB}"/>
              </a:ext>
            </a:extLst>
          </p:cNvPr>
          <p:cNvSpPr txBox="1"/>
          <p:nvPr/>
        </p:nvSpPr>
        <p:spPr>
          <a:xfrm>
            <a:off x="9706814" y="2898099"/>
            <a:ext cx="58446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 sz="1600" dirty="0" err="1"/>
              <a:t>ohry</a:t>
            </a:r>
            <a:endParaRPr lang="fi-FI" dirty="0"/>
          </a:p>
        </p:txBody>
      </p:sp>
      <p:sp>
        <p:nvSpPr>
          <p:cNvPr id="78" name="Tekstiruutu 77">
            <a:extLst>
              <a:ext uri="{FF2B5EF4-FFF2-40B4-BE49-F238E27FC236}">
                <a16:creationId xmlns:a16="http://schemas.microsoft.com/office/drawing/2014/main" id="{4569CA8A-B7B4-6C2A-FEFA-F689CA017D0F}"/>
              </a:ext>
            </a:extLst>
          </p:cNvPr>
          <p:cNvSpPr txBox="1"/>
          <p:nvPr/>
        </p:nvSpPr>
        <p:spPr>
          <a:xfrm>
            <a:off x="5286564" y="4120061"/>
            <a:ext cx="2528690" cy="20805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pPr algn="ctr"/>
            <a:r>
              <a:rPr lang="fi-FI"/>
              <a:t>Luontoselvitys</a:t>
            </a:r>
            <a:endParaRPr lang="fi-FI" dirty="0"/>
          </a:p>
        </p:txBody>
      </p:sp>
      <p:sp>
        <p:nvSpPr>
          <p:cNvPr id="81" name="Tekstiruutu 80">
            <a:extLst>
              <a:ext uri="{FF2B5EF4-FFF2-40B4-BE49-F238E27FC236}">
                <a16:creationId xmlns:a16="http://schemas.microsoft.com/office/drawing/2014/main" id="{ED800628-631E-FB93-B776-23945BCD4692}"/>
              </a:ext>
            </a:extLst>
          </p:cNvPr>
          <p:cNvSpPr txBox="1"/>
          <p:nvPr/>
        </p:nvSpPr>
        <p:spPr>
          <a:xfrm>
            <a:off x="606054" y="1854372"/>
            <a:ext cx="198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TP 1</a:t>
            </a:r>
          </a:p>
        </p:txBody>
      </p:sp>
      <p:sp>
        <p:nvSpPr>
          <p:cNvPr id="82" name="Tekstiruutu 81">
            <a:extLst>
              <a:ext uri="{FF2B5EF4-FFF2-40B4-BE49-F238E27FC236}">
                <a16:creationId xmlns:a16="http://schemas.microsoft.com/office/drawing/2014/main" id="{7BA82D04-2196-E95D-909A-AEADFE267B7E}"/>
              </a:ext>
            </a:extLst>
          </p:cNvPr>
          <p:cNvSpPr txBox="1"/>
          <p:nvPr/>
        </p:nvSpPr>
        <p:spPr>
          <a:xfrm>
            <a:off x="3698629" y="1854372"/>
            <a:ext cx="198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/>
                </a:solidFill>
              </a:rPr>
              <a:t>TP 2</a:t>
            </a:r>
          </a:p>
        </p:txBody>
      </p:sp>
      <p:sp>
        <p:nvSpPr>
          <p:cNvPr id="83" name="Tekstiruutu 82">
            <a:extLst>
              <a:ext uri="{FF2B5EF4-FFF2-40B4-BE49-F238E27FC236}">
                <a16:creationId xmlns:a16="http://schemas.microsoft.com/office/drawing/2014/main" id="{0A9D8178-3699-8E95-FFB2-6173ADE87ED4}"/>
              </a:ext>
            </a:extLst>
          </p:cNvPr>
          <p:cNvSpPr txBox="1"/>
          <p:nvPr/>
        </p:nvSpPr>
        <p:spPr>
          <a:xfrm>
            <a:off x="6494734" y="1854372"/>
            <a:ext cx="198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FF0000"/>
                </a:solidFill>
              </a:rPr>
              <a:t>TP 3</a:t>
            </a:r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2B225455-2298-FCE2-76D5-D995A0311074}"/>
              </a:ext>
            </a:extLst>
          </p:cNvPr>
          <p:cNvSpPr txBox="1"/>
          <p:nvPr/>
        </p:nvSpPr>
        <p:spPr>
          <a:xfrm>
            <a:off x="606054" y="2166131"/>
            <a:ext cx="258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rgbClr val="000000"/>
                </a:solidFill>
                <a:latin typeface="Arial" panose="020B0604020202020204" pitchFamily="34" charset="0"/>
              </a:rPr>
              <a:t>Pyhän matkailuelinkeinot</a:t>
            </a:r>
            <a:endParaRPr lang="fi-FI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5" name="Tekstiruutu 84">
            <a:extLst>
              <a:ext uri="{FF2B5EF4-FFF2-40B4-BE49-F238E27FC236}">
                <a16:creationId xmlns:a16="http://schemas.microsoft.com/office/drawing/2014/main" id="{4328171B-F273-58F5-2BAA-23C492884B8D}"/>
              </a:ext>
            </a:extLst>
          </p:cNvPr>
          <p:cNvSpPr txBox="1"/>
          <p:nvPr/>
        </p:nvSpPr>
        <p:spPr>
          <a:xfrm>
            <a:off x="3698629" y="2166131"/>
            <a:ext cx="2111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Kunnan elinkeinot</a:t>
            </a:r>
          </a:p>
        </p:txBody>
      </p:sp>
      <p:sp>
        <p:nvSpPr>
          <p:cNvPr id="86" name="Tekstiruutu 85">
            <a:extLst>
              <a:ext uri="{FF2B5EF4-FFF2-40B4-BE49-F238E27FC236}">
                <a16:creationId xmlns:a16="http://schemas.microsoft.com/office/drawing/2014/main" id="{35A7B87D-BEC8-1B38-83B9-F4BC6B75EF35}"/>
              </a:ext>
            </a:extLst>
          </p:cNvPr>
          <p:cNvSpPr txBox="1"/>
          <p:nvPr/>
        </p:nvSpPr>
        <p:spPr>
          <a:xfrm>
            <a:off x="6494733" y="2166131"/>
            <a:ext cx="2796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Kuntalaisten osallistaminen</a:t>
            </a:r>
          </a:p>
        </p:txBody>
      </p:sp>
      <p:sp>
        <p:nvSpPr>
          <p:cNvPr id="95" name="Tekstiruutu 94">
            <a:extLst>
              <a:ext uri="{FF2B5EF4-FFF2-40B4-BE49-F238E27FC236}">
                <a16:creationId xmlns:a16="http://schemas.microsoft.com/office/drawing/2014/main" id="{A36BC69D-A074-148B-BA1C-03E62A600355}"/>
              </a:ext>
            </a:extLst>
          </p:cNvPr>
          <p:cNvSpPr txBox="1"/>
          <p:nvPr/>
        </p:nvSpPr>
        <p:spPr>
          <a:xfrm>
            <a:off x="1989264" y="5282147"/>
            <a:ext cx="3697651" cy="215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 dirty="0"/>
              <a:t>Työpajojen 2. törmäytys ja ”kaikki” mukaan vuoropuhelu</a:t>
            </a:r>
          </a:p>
        </p:txBody>
      </p:sp>
      <p:sp>
        <p:nvSpPr>
          <p:cNvPr id="96" name="Tekstiruutu 95">
            <a:extLst>
              <a:ext uri="{FF2B5EF4-FFF2-40B4-BE49-F238E27FC236}">
                <a16:creationId xmlns:a16="http://schemas.microsoft.com/office/drawing/2014/main" id="{C065645B-4445-6BB5-B18E-90A743C4FA8A}"/>
              </a:ext>
            </a:extLst>
          </p:cNvPr>
          <p:cNvSpPr txBox="1"/>
          <p:nvPr/>
        </p:nvSpPr>
        <p:spPr>
          <a:xfrm>
            <a:off x="7722892" y="4704539"/>
            <a:ext cx="1818069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endParaRPr lang="fi-FI" dirty="0"/>
          </a:p>
        </p:txBody>
      </p:sp>
      <p:cxnSp>
        <p:nvCxnSpPr>
          <p:cNvPr id="99" name="Suora nuoliyhdysviiva 98">
            <a:extLst>
              <a:ext uri="{FF2B5EF4-FFF2-40B4-BE49-F238E27FC236}">
                <a16:creationId xmlns:a16="http://schemas.microsoft.com/office/drawing/2014/main" id="{3EA73660-A083-4F88-3AEA-37CC298AECE0}"/>
              </a:ext>
            </a:extLst>
          </p:cNvPr>
          <p:cNvCxnSpPr/>
          <p:nvPr/>
        </p:nvCxnSpPr>
        <p:spPr>
          <a:xfrm flipV="1">
            <a:off x="9941225" y="2750063"/>
            <a:ext cx="0" cy="2160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kstiruutu 99">
            <a:extLst>
              <a:ext uri="{FF2B5EF4-FFF2-40B4-BE49-F238E27FC236}">
                <a16:creationId xmlns:a16="http://schemas.microsoft.com/office/drawing/2014/main" id="{8BBBA908-064C-4B83-9904-95ABB64C87F6}"/>
              </a:ext>
            </a:extLst>
          </p:cNvPr>
          <p:cNvSpPr txBox="1"/>
          <p:nvPr/>
        </p:nvSpPr>
        <p:spPr>
          <a:xfrm>
            <a:off x="1231502" y="4712428"/>
            <a:ext cx="584462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 sz="1600" dirty="0" err="1"/>
              <a:t>ohry</a:t>
            </a:r>
            <a:endParaRPr lang="fi-FI" dirty="0"/>
          </a:p>
        </p:txBody>
      </p:sp>
      <p:sp>
        <p:nvSpPr>
          <p:cNvPr id="101" name="Tekstiruutu 100">
            <a:extLst>
              <a:ext uri="{FF2B5EF4-FFF2-40B4-BE49-F238E27FC236}">
                <a16:creationId xmlns:a16="http://schemas.microsoft.com/office/drawing/2014/main" id="{8FC39B43-A379-322B-110D-061A39C06CAD}"/>
              </a:ext>
            </a:extLst>
          </p:cNvPr>
          <p:cNvSpPr txBox="1"/>
          <p:nvPr/>
        </p:nvSpPr>
        <p:spPr>
          <a:xfrm>
            <a:off x="3284719" y="6083497"/>
            <a:ext cx="5760000" cy="216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pPr algn="ctr"/>
            <a:r>
              <a:rPr lang="fi-FI"/>
              <a:t>Pyhän matkailualueen kokonaissuunnitelma; toimenpidesuositukset</a:t>
            </a:r>
            <a:endParaRPr lang="fi-FI" dirty="0"/>
          </a:p>
        </p:txBody>
      </p:sp>
      <p:sp>
        <p:nvSpPr>
          <p:cNvPr id="102" name="Tekstiruutu 101">
            <a:extLst>
              <a:ext uri="{FF2B5EF4-FFF2-40B4-BE49-F238E27FC236}">
                <a16:creationId xmlns:a16="http://schemas.microsoft.com/office/drawing/2014/main" id="{FB86D6EA-8CD7-0EA2-3153-F3639E91C3FD}"/>
              </a:ext>
            </a:extLst>
          </p:cNvPr>
          <p:cNvSpPr txBox="1"/>
          <p:nvPr/>
        </p:nvSpPr>
        <p:spPr>
          <a:xfrm>
            <a:off x="3284719" y="5887845"/>
            <a:ext cx="5760000" cy="19281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pPr algn="ctr"/>
            <a:r>
              <a:rPr lang="fi-FI"/>
              <a:t>Kunnan elinkeinojen sopeutumissuunnitelma; toimenpidesuositukset</a:t>
            </a:r>
            <a:endParaRPr lang="fi-FI" dirty="0"/>
          </a:p>
        </p:txBody>
      </p:sp>
      <p:sp>
        <p:nvSpPr>
          <p:cNvPr id="103" name="Tekstiruutu 102">
            <a:extLst>
              <a:ext uri="{FF2B5EF4-FFF2-40B4-BE49-F238E27FC236}">
                <a16:creationId xmlns:a16="http://schemas.microsoft.com/office/drawing/2014/main" id="{2C631BB5-79B9-2D10-6C82-6EEDADFB0772}"/>
              </a:ext>
            </a:extLst>
          </p:cNvPr>
          <p:cNvSpPr txBox="1"/>
          <p:nvPr/>
        </p:nvSpPr>
        <p:spPr>
          <a:xfrm>
            <a:off x="9542706" y="5894822"/>
            <a:ext cx="1305399" cy="408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pPr algn="ctr"/>
            <a:r>
              <a:rPr lang="fi-FI" sz="1400" b="1" dirty="0"/>
              <a:t>Loppuseminaari</a:t>
            </a:r>
          </a:p>
        </p:txBody>
      </p:sp>
      <p:sp>
        <p:nvSpPr>
          <p:cNvPr id="106" name="Tekstiruutu 105">
            <a:extLst>
              <a:ext uri="{FF2B5EF4-FFF2-40B4-BE49-F238E27FC236}">
                <a16:creationId xmlns:a16="http://schemas.microsoft.com/office/drawing/2014/main" id="{35B8D2D1-E14E-4C45-03DB-A04A21BFDFD4}"/>
              </a:ext>
            </a:extLst>
          </p:cNvPr>
          <p:cNvSpPr txBox="1"/>
          <p:nvPr/>
        </p:nvSpPr>
        <p:spPr>
          <a:xfrm>
            <a:off x="1603326" y="3370226"/>
            <a:ext cx="1402868" cy="21599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 dirty="0"/>
              <a:t>Poro/viljelytyöpaja</a:t>
            </a:r>
          </a:p>
        </p:txBody>
      </p:sp>
      <p:sp>
        <p:nvSpPr>
          <p:cNvPr id="109" name="Tekstiruutu 108">
            <a:extLst>
              <a:ext uri="{FF2B5EF4-FFF2-40B4-BE49-F238E27FC236}">
                <a16:creationId xmlns:a16="http://schemas.microsoft.com/office/drawing/2014/main" id="{FE5AD957-D77B-7FD4-E246-ED27C5CB3F04}"/>
              </a:ext>
            </a:extLst>
          </p:cNvPr>
          <p:cNvSpPr txBox="1"/>
          <p:nvPr/>
        </p:nvSpPr>
        <p:spPr>
          <a:xfrm>
            <a:off x="567719" y="3794333"/>
            <a:ext cx="1183409" cy="216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/>
              <a:t>Matkailutyöpaja</a:t>
            </a:r>
            <a:endParaRPr lang="fi-FI" dirty="0"/>
          </a:p>
        </p:txBody>
      </p:sp>
      <p:sp>
        <p:nvSpPr>
          <p:cNvPr id="110" name="Tekstiruutu 109">
            <a:extLst>
              <a:ext uri="{FF2B5EF4-FFF2-40B4-BE49-F238E27FC236}">
                <a16:creationId xmlns:a16="http://schemas.microsoft.com/office/drawing/2014/main" id="{2FF03E02-60F7-547C-1E46-349D5A573B60}"/>
              </a:ext>
            </a:extLst>
          </p:cNvPr>
          <p:cNvSpPr txBox="1"/>
          <p:nvPr/>
        </p:nvSpPr>
        <p:spPr>
          <a:xfrm>
            <a:off x="4446460" y="4116245"/>
            <a:ext cx="481571" cy="20964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 dirty="0"/>
              <a:t>Hehku</a:t>
            </a:r>
          </a:p>
        </p:txBody>
      </p:sp>
      <p:sp>
        <p:nvSpPr>
          <p:cNvPr id="111" name="Tekstiruutu 110">
            <a:extLst>
              <a:ext uri="{FF2B5EF4-FFF2-40B4-BE49-F238E27FC236}">
                <a16:creationId xmlns:a16="http://schemas.microsoft.com/office/drawing/2014/main" id="{94422B57-7B81-9E4E-3A2D-6E8B8DAF8C54}"/>
              </a:ext>
            </a:extLst>
          </p:cNvPr>
          <p:cNvSpPr txBox="1"/>
          <p:nvPr/>
        </p:nvSpPr>
        <p:spPr>
          <a:xfrm>
            <a:off x="568765" y="3602578"/>
            <a:ext cx="2825411" cy="18965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/>
              <a:t>Kilpailutukset: luonto- ja vesiselvitykset</a:t>
            </a: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DDD29C5-B1F1-FD1C-0A03-054FD35E4F29}"/>
              </a:ext>
            </a:extLst>
          </p:cNvPr>
          <p:cNvSpPr txBox="1"/>
          <p:nvPr/>
        </p:nvSpPr>
        <p:spPr>
          <a:xfrm>
            <a:off x="3394180" y="4326113"/>
            <a:ext cx="5863235" cy="16121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lIns="36000" tIns="0" rIns="36000" bIns="0" rtlCol="0">
            <a:noAutofit/>
          </a:bodyPr>
          <a:lstStyle/>
          <a:p>
            <a:pPr algn="ctr"/>
            <a:r>
              <a:rPr lang="fi-FI" sz="1200"/>
              <a:t>Valuma-alueen vesitutkimukset</a:t>
            </a:r>
            <a:endParaRPr lang="fi-FI" sz="12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600EE0B-6D25-23F7-DC1A-03C8607E2446}"/>
              </a:ext>
            </a:extLst>
          </p:cNvPr>
          <p:cNvSpPr txBox="1"/>
          <p:nvPr/>
        </p:nvSpPr>
        <p:spPr>
          <a:xfrm>
            <a:off x="3840751" y="3128295"/>
            <a:ext cx="1571105" cy="2088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 dirty="0"/>
              <a:t>Metsänomistajatyöpaja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2B73EA0-8221-EAC5-2306-CF1C395F66AC}"/>
              </a:ext>
            </a:extLst>
          </p:cNvPr>
          <p:cNvSpPr txBox="1"/>
          <p:nvPr/>
        </p:nvSpPr>
        <p:spPr>
          <a:xfrm>
            <a:off x="2254000" y="2911550"/>
            <a:ext cx="2072773" cy="21781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 dirty="0"/>
              <a:t>Kiinteistö/rakentaminen työpaja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5573414-D9D7-2B68-7FD5-3159C1207C9A}"/>
              </a:ext>
            </a:extLst>
          </p:cNvPr>
          <p:cNvSpPr txBox="1"/>
          <p:nvPr/>
        </p:nvSpPr>
        <p:spPr>
          <a:xfrm>
            <a:off x="3843802" y="3374761"/>
            <a:ext cx="2262649" cy="2139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 dirty="0"/>
              <a:t>Perinne ja kulttuuri työpaja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CE2F94A-4613-177D-A439-509870D87391}"/>
              </a:ext>
            </a:extLst>
          </p:cNvPr>
          <p:cNvSpPr txBox="1"/>
          <p:nvPr/>
        </p:nvSpPr>
        <p:spPr>
          <a:xfrm>
            <a:off x="9423244" y="2535048"/>
            <a:ext cx="1914655" cy="19201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/>
              <a:t>Luovat alat työpaja 10.12.-24</a:t>
            </a:r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32180A55-4C8E-10F5-6DE5-D12A46CF4E03}"/>
              </a:ext>
            </a:extLst>
          </p:cNvPr>
          <p:cNvSpPr txBox="1"/>
          <p:nvPr/>
        </p:nvSpPr>
        <p:spPr>
          <a:xfrm>
            <a:off x="562916" y="4026494"/>
            <a:ext cx="1183410" cy="472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 b="1" dirty="0"/>
              <a:t>Aloitusseminaari</a:t>
            </a:r>
          </a:p>
          <a:p>
            <a:r>
              <a:rPr lang="fi-FI" dirty="0"/>
              <a:t>”kaikki” mukaan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B250EFDD-4810-7219-AFAA-7E56E415468D}"/>
              </a:ext>
            </a:extLst>
          </p:cNvPr>
          <p:cNvSpPr txBox="1"/>
          <p:nvPr/>
        </p:nvSpPr>
        <p:spPr>
          <a:xfrm>
            <a:off x="9927321" y="3457621"/>
            <a:ext cx="1402868" cy="18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pPr algn="r"/>
            <a:r>
              <a:rPr lang="fi-FI"/>
              <a:t>Poro/viljelytyöpaja</a:t>
            </a:r>
            <a:endParaRPr lang="fi-FI" dirty="0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62D3C78F-5A64-F20D-8C02-0A14568BB1DC}"/>
              </a:ext>
            </a:extLst>
          </p:cNvPr>
          <p:cNvSpPr txBox="1"/>
          <p:nvPr/>
        </p:nvSpPr>
        <p:spPr>
          <a:xfrm>
            <a:off x="9653206" y="3879858"/>
            <a:ext cx="1676983" cy="205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pPr algn="r"/>
            <a:r>
              <a:rPr lang="fi-FI"/>
              <a:t>Kestävä matkailu työpaja</a:t>
            </a:r>
            <a:endParaRPr lang="fi-FI" dirty="0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1AC60668-A56F-E053-85E5-2D0B954270F7}"/>
              </a:ext>
            </a:extLst>
          </p:cNvPr>
          <p:cNvSpPr txBox="1"/>
          <p:nvPr/>
        </p:nvSpPr>
        <p:spPr>
          <a:xfrm>
            <a:off x="9759084" y="3671815"/>
            <a:ext cx="1571105" cy="2088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pPr algn="r"/>
            <a:r>
              <a:rPr lang="fi-FI"/>
              <a:t>Metsänomistajatyöpaja</a:t>
            </a:r>
            <a:endParaRPr lang="fi-FI" dirty="0"/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A85E2DFD-BEB2-2556-DCE4-9AA95AA24378}"/>
              </a:ext>
            </a:extLst>
          </p:cNvPr>
          <p:cNvSpPr txBox="1"/>
          <p:nvPr/>
        </p:nvSpPr>
        <p:spPr>
          <a:xfrm>
            <a:off x="9265126" y="4270248"/>
            <a:ext cx="2072773" cy="21781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pPr algn="r"/>
            <a:r>
              <a:rPr lang="fi-FI"/>
              <a:t>Kiinteistö/rakentaminen työpaja</a:t>
            </a:r>
            <a:endParaRPr lang="fi-FI" dirty="0"/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FB62BFDF-E9C5-0894-1F34-9B21A9D0C81B}"/>
              </a:ext>
            </a:extLst>
          </p:cNvPr>
          <p:cNvSpPr txBox="1"/>
          <p:nvPr/>
        </p:nvSpPr>
        <p:spPr>
          <a:xfrm>
            <a:off x="9550900" y="4089759"/>
            <a:ext cx="1779289" cy="18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pPr algn="r"/>
            <a:r>
              <a:rPr lang="fi-FI"/>
              <a:t>Perinne ja kulttuuri työpaja</a:t>
            </a:r>
            <a:endParaRPr lang="fi-FI" dirty="0"/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48DBBF-1267-9EA7-7FC8-80FF32C50435}"/>
              </a:ext>
            </a:extLst>
          </p:cNvPr>
          <p:cNvSpPr txBox="1"/>
          <p:nvPr/>
        </p:nvSpPr>
        <p:spPr>
          <a:xfrm>
            <a:off x="3214593" y="4751290"/>
            <a:ext cx="2427804" cy="239214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/>
              <a:t>Pyhän alueen kaavan laadinta alkaa</a:t>
            </a:r>
            <a:endParaRPr lang="fi-FI" dirty="0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B5B330B-0D89-370E-A73B-2ADA1CD65C27}"/>
              </a:ext>
            </a:extLst>
          </p:cNvPr>
          <p:cNvSpPr txBox="1"/>
          <p:nvPr/>
        </p:nvSpPr>
        <p:spPr>
          <a:xfrm>
            <a:off x="9927321" y="3278320"/>
            <a:ext cx="1402868" cy="18000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pPr algn="r"/>
            <a:r>
              <a:rPr lang="fi-FI" dirty="0"/>
              <a:t>Luovat alat työpaja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CA1D6387-5DAF-B8D7-3677-A843B2166BBB}"/>
              </a:ext>
            </a:extLst>
          </p:cNvPr>
          <p:cNvSpPr txBox="1"/>
          <p:nvPr/>
        </p:nvSpPr>
        <p:spPr>
          <a:xfrm>
            <a:off x="571154" y="5278017"/>
            <a:ext cx="1402868" cy="21599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/>
              <a:t>Poro/viljelytyöpaja</a:t>
            </a:r>
            <a:endParaRPr lang="fi-FI" dirty="0"/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20887254-F34A-12F8-32DD-2E92EB166DB3}"/>
              </a:ext>
            </a:extLst>
          </p:cNvPr>
          <p:cNvSpPr txBox="1"/>
          <p:nvPr/>
        </p:nvSpPr>
        <p:spPr>
          <a:xfrm>
            <a:off x="568242" y="5493315"/>
            <a:ext cx="1916714" cy="20663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/>
              <a:t>Kestävä matkailu työpaja</a:t>
            </a:r>
            <a:endParaRPr lang="fi-FI" dirty="0"/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95145A92-D1B3-3EED-F8AB-C1AB5714724D}"/>
              </a:ext>
            </a:extLst>
          </p:cNvPr>
          <p:cNvSpPr txBox="1"/>
          <p:nvPr/>
        </p:nvSpPr>
        <p:spPr>
          <a:xfrm>
            <a:off x="571154" y="5699251"/>
            <a:ext cx="1571105" cy="2088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/>
              <a:t>Metsänomistajatyöpaja</a:t>
            </a:r>
            <a:endParaRPr lang="fi-FI" dirty="0"/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D47C2F40-8A49-73AE-12C9-84BED3760CEE}"/>
              </a:ext>
            </a:extLst>
          </p:cNvPr>
          <p:cNvSpPr txBox="1"/>
          <p:nvPr/>
        </p:nvSpPr>
        <p:spPr>
          <a:xfrm>
            <a:off x="571154" y="5907350"/>
            <a:ext cx="2072773" cy="21781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/>
              <a:t>Kiinteistö/rakentaminen työpaja</a:t>
            </a:r>
            <a:endParaRPr lang="fi-FI" dirty="0"/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593A4A62-17D5-C44B-318C-B99AD679414E}"/>
              </a:ext>
            </a:extLst>
          </p:cNvPr>
          <p:cNvSpPr txBox="1"/>
          <p:nvPr/>
        </p:nvSpPr>
        <p:spPr>
          <a:xfrm>
            <a:off x="571154" y="6124462"/>
            <a:ext cx="1910527" cy="18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/>
              <a:t>Perinne ja kulttuuri työpaja</a:t>
            </a:r>
            <a:endParaRPr lang="fi-FI" dirty="0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D6C7FA5C-785A-87B6-88EB-3080EDCA3219}"/>
              </a:ext>
            </a:extLst>
          </p:cNvPr>
          <p:cNvSpPr txBox="1"/>
          <p:nvPr/>
        </p:nvSpPr>
        <p:spPr>
          <a:xfrm>
            <a:off x="571154" y="5086699"/>
            <a:ext cx="1914655" cy="19201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/>
              <a:t>Luovat alat työpaja</a:t>
            </a:r>
            <a:endParaRPr lang="fi-FI" dirty="0"/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178CF2F0-F73A-0183-3711-795935374925}"/>
              </a:ext>
            </a:extLst>
          </p:cNvPr>
          <p:cNvSpPr txBox="1"/>
          <p:nvPr/>
        </p:nvSpPr>
        <p:spPr>
          <a:xfrm>
            <a:off x="3284718" y="5669308"/>
            <a:ext cx="5760000" cy="20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pPr algn="ctr"/>
            <a:r>
              <a:rPr lang="fi-FI"/>
              <a:t>Kuntalaisten osallistumisen suunnitelma; toimenpidesuositukset</a:t>
            </a:r>
            <a:endParaRPr lang="fi-FI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5E2338C0-82D2-E675-1405-CFEF6AAB0639}"/>
              </a:ext>
            </a:extLst>
          </p:cNvPr>
          <p:cNvSpPr txBox="1"/>
          <p:nvPr/>
        </p:nvSpPr>
        <p:spPr>
          <a:xfrm>
            <a:off x="6130899" y="3384148"/>
            <a:ext cx="3698898" cy="215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 dirty="0"/>
              <a:t>Työpajojen 1. törmäytys ja ”kaikki</a:t>
            </a:r>
            <a:r>
              <a:rPr lang="fi-FI"/>
              <a:t>” mukaan vuoropuhelu</a:t>
            </a:r>
            <a:endParaRPr lang="fi-FI" dirty="0"/>
          </a:p>
        </p:txBody>
      </p: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E693B862-DF33-C128-91C5-59047BBF6794}"/>
              </a:ext>
            </a:extLst>
          </p:cNvPr>
          <p:cNvCxnSpPr>
            <a:cxnSpLocks/>
          </p:cNvCxnSpPr>
          <p:nvPr/>
        </p:nvCxnSpPr>
        <p:spPr>
          <a:xfrm>
            <a:off x="2809982" y="5515112"/>
            <a:ext cx="0" cy="82853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iruutu 52">
            <a:extLst>
              <a:ext uri="{FF2B5EF4-FFF2-40B4-BE49-F238E27FC236}">
                <a16:creationId xmlns:a16="http://schemas.microsoft.com/office/drawing/2014/main" id="{90CF20F6-0DD4-D306-ACAE-5415703E5583}"/>
              </a:ext>
            </a:extLst>
          </p:cNvPr>
          <p:cNvSpPr txBox="1"/>
          <p:nvPr/>
        </p:nvSpPr>
        <p:spPr>
          <a:xfrm>
            <a:off x="9653206" y="4766633"/>
            <a:ext cx="792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 err="1"/>
              <a:t>ohry</a:t>
            </a:r>
            <a:endParaRPr lang="fi-FI" dirty="0"/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33057359-7587-A61F-4A7C-A814FD5EB2E7}"/>
              </a:ext>
            </a:extLst>
          </p:cNvPr>
          <p:cNvSpPr txBox="1"/>
          <p:nvPr/>
        </p:nvSpPr>
        <p:spPr>
          <a:xfrm>
            <a:off x="2544629" y="6378069"/>
            <a:ext cx="649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 err="1"/>
              <a:t>ohry</a:t>
            </a:r>
            <a:endParaRPr lang="fi-FI" dirty="0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3C7F0568-5C19-7446-514D-D0C8EA4BE738}"/>
              </a:ext>
            </a:extLst>
          </p:cNvPr>
          <p:cNvSpPr txBox="1"/>
          <p:nvPr/>
        </p:nvSpPr>
        <p:spPr>
          <a:xfrm>
            <a:off x="8892320" y="6371168"/>
            <a:ext cx="730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 err="1"/>
              <a:t>ohry</a:t>
            </a:r>
            <a:endParaRPr lang="fi-FI" dirty="0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5EBC028A-E4A6-19CB-DB5A-F53E29185253}"/>
              </a:ext>
            </a:extLst>
          </p:cNvPr>
          <p:cNvSpPr txBox="1"/>
          <p:nvPr/>
        </p:nvSpPr>
        <p:spPr>
          <a:xfrm>
            <a:off x="9540961" y="5478567"/>
            <a:ext cx="1305399" cy="408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pPr algn="ctr"/>
            <a:r>
              <a:rPr lang="fi-FI" sz="1400" b="1" dirty="0"/>
              <a:t>Loppuraportti</a:t>
            </a:r>
          </a:p>
        </p:txBody>
      </p:sp>
      <p:pic>
        <p:nvPicPr>
          <p:cNvPr id="4" name="Sisällön paikkamerkki 4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F2F481D9-58D3-C92C-8F11-4CA900589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380" y="316821"/>
            <a:ext cx="1200306" cy="251818"/>
          </a:xfrm>
          <a:prstGeom prst="rect">
            <a:avLst/>
          </a:prstGeom>
        </p:spPr>
      </p:pic>
      <p:pic>
        <p:nvPicPr>
          <p:cNvPr id="42" name="Kuva 41" descr="Kuva, joka sisältää kohteen teksti, symboli, logo&#10;&#10;Kuvaus luotu automaattisesti">
            <a:extLst>
              <a:ext uri="{FF2B5EF4-FFF2-40B4-BE49-F238E27FC236}">
                <a16:creationId xmlns:a16="http://schemas.microsoft.com/office/drawing/2014/main" id="{8DBC16C7-7C6D-C96C-EE7F-8CE066911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063" y="304753"/>
            <a:ext cx="806257" cy="275954"/>
          </a:xfrm>
          <a:prstGeom prst="rect">
            <a:avLst/>
          </a:prstGeom>
        </p:spPr>
      </p:pic>
      <p:sp>
        <p:nvSpPr>
          <p:cNvPr id="52" name="Tekstiruutu 51">
            <a:extLst>
              <a:ext uri="{FF2B5EF4-FFF2-40B4-BE49-F238E27FC236}">
                <a16:creationId xmlns:a16="http://schemas.microsoft.com/office/drawing/2014/main" id="{900FC279-756B-6CED-F568-AC09917C011B}"/>
              </a:ext>
            </a:extLst>
          </p:cNvPr>
          <p:cNvSpPr txBox="1"/>
          <p:nvPr/>
        </p:nvSpPr>
        <p:spPr>
          <a:xfrm>
            <a:off x="6047913" y="949226"/>
            <a:ext cx="5331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u="sng" dirty="0">
                <a:solidFill>
                  <a:srgbClr val="000000"/>
                </a:solidFill>
                <a:latin typeface="Arial" panose="020B0604020202020204" pitchFamily="34" charset="0"/>
              </a:rPr>
              <a:t>Jatkuvaa toimintaa</a:t>
            </a:r>
            <a:r>
              <a:rPr lang="fi-FI" sz="1400" dirty="0">
                <a:solidFill>
                  <a:srgbClr val="000000"/>
                </a:solidFill>
                <a:latin typeface="Arial" panose="020B0604020202020204" pitchFamily="34" charset="0"/>
              </a:rPr>
              <a:t> on mm.: tiedon kerääminen, jalostaminen, tallentaminen, riski- ja sopeutumistarkastelut, elinkeinojen liiketoiminnan arviointi, raportoinnin valmistelu ja viestintä</a:t>
            </a:r>
          </a:p>
        </p:txBody>
      </p:sp>
      <p:sp>
        <p:nvSpPr>
          <p:cNvPr id="79" name="Tekstiruutu 78">
            <a:extLst>
              <a:ext uri="{FF2B5EF4-FFF2-40B4-BE49-F238E27FC236}">
                <a16:creationId xmlns:a16="http://schemas.microsoft.com/office/drawing/2014/main" id="{BB7A3C14-7BAE-B3D8-DE79-BF8E3A924CCE}"/>
              </a:ext>
            </a:extLst>
          </p:cNvPr>
          <p:cNvSpPr txBox="1"/>
          <p:nvPr/>
        </p:nvSpPr>
        <p:spPr>
          <a:xfrm>
            <a:off x="6328702" y="3918231"/>
            <a:ext cx="1402868" cy="18000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pPr algn="ctr"/>
            <a:r>
              <a:rPr lang="fi-FI" dirty="0"/>
              <a:t>Päättäjät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63804420-6CD4-66C1-EBBA-4DDE0F92A404}"/>
              </a:ext>
            </a:extLst>
          </p:cNvPr>
          <p:cNvSpPr txBox="1"/>
          <p:nvPr/>
        </p:nvSpPr>
        <p:spPr>
          <a:xfrm>
            <a:off x="2471810" y="5090286"/>
            <a:ext cx="933634" cy="20663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pPr algn="ctr"/>
            <a:r>
              <a:rPr lang="fi-FI" dirty="0"/>
              <a:t>Päättäjät</a:t>
            </a:r>
          </a:p>
        </p:txBody>
      </p:sp>
      <p:sp>
        <p:nvSpPr>
          <p:cNvPr id="88" name="Tekstiruutu 87">
            <a:extLst>
              <a:ext uri="{FF2B5EF4-FFF2-40B4-BE49-F238E27FC236}">
                <a16:creationId xmlns:a16="http://schemas.microsoft.com/office/drawing/2014/main" id="{DC56B56C-6F0A-F846-85C4-8B165E140D28}"/>
              </a:ext>
            </a:extLst>
          </p:cNvPr>
          <p:cNvSpPr txBox="1"/>
          <p:nvPr/>
        </p:nvSpPr>
        <p:spPr>
          <a:xfrm>
            <a:off x="7852775" y="3879858"/>
            <a:ext cx="1183410" cy="4302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36000" tIns="0" rIns="36000" bIns="0" rtlCol="0">
            <a:noAutofit/>
          </a:bodyPr>
          <a:lstStyle>
            <a:defPPr>
              <a:defRPr lang="fi-FI"/>
            </a:defPPr>
            <a:lvl1pPr>
              <a:defRPr sz="1200"/>
            </a:lvl1pPr>
          </a:lstStyle>
          <a:p>
            <a:r>
              <a:rPr lang="fi-FI" b="1" dirty="0"/>
              <a:t>Väliseminaari</a:t>
            </a:r>
          </a:p>
          <a:p>
            <a:r>
              <a:rPr lang="fi-FI" dirty="0"/>
              <a:t>Tutkimustulokset</a:t>
            </a:r>
          </a:p>
        </p:txBody>
      </p:sp>
    </p:spTree>
    <p:extLst>
      <p:ext uri="{BB962C8B-B14F-4D97-AF65-F5344CB8AC3E}">
        <p14:creationId xmlns:p14="http://schemas.microsoft.com/office/powerpoint/2010/main" val="576493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1190</Words>
  <Application>Microsoft Office PowerPoint</Application>
  <PresentationFormat>Laajakuva</PresentationFormat>
  <Paragraphs>217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Wingdings</vt:lpstr>
      <vt:lpstr>Office-teema</vt:lpstr>
      <vt:lpstr>PowerPoint-esitys</vt:lpstr>
      <vt:lpstr>  Kestävän matkailun työpaja, 1. tapaaminen  </vt:lpstr>
      <vt:lpstr>Pelkosenniemen kestävän kasvun ohjelma  </vt:lpstr>
      <vt:lpstr>Tavoitteet ja toimenpiteet (kolme työpakettia)</vt:lpstr>
      <vt:lpstr>Tavoitteet ja toimenpiteet (kolme työpakettia)</vt:lpstr>
      <vt:lpstr>PowerPoint-esitys</vt:lpstr>
      <vt:lpstr>PowerPoint-esitys</vt:lpstr>
      <vt:lpstr>Ryhmät työpajoissa (elinkeinojen sopeutumistarpeet) </vt:lpstr>
      <vt:lpstr>Aikajana 2024 - 2026</vt:lpstr>
      <vt:lpstr>PowerPoint-esitys</vt:lpstr>
      <vt:lpstr>PowerPoint-esitys</vt:lpstr>
      <vt:lpstr>Yhteystiedot: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Miia Taivalantti</dc:creator>
  <cp:lastModifiedBy>Taivalantti Miia Pelkosenniemi</cp:lastModifiedBy>
  <cp:revision>3</cp:revision>
  <cp:lastPrinted>2025-01-28T10:32:31Z</cp:lastPrinted>
  <dcterms:created xsi:type="dcterms:W3CDTF">2025-01-23T08:51:44Z</dcterms:created>
  <dcterms:modified xsi:type="dcterms:W3CDTF">2025-01-28T10:42:31Z</dcterms:modified>
</cp:coreProperties>
</file>