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301" r:id="rId7"/>
    <p:sldId id="290" r:id="rId8"/>
    <p:sldId id="281" r:id="rId9"/>
    <p:sldId id="282" r:id="rId10"/>
    <p:sldId id="283" r:id="rId11"/>
    <p:sldId id="291" r:id="rId12"/>
    <p:sldId id="284" r:id="rId13"/>
    <p:sldId id="285" r:id="rId14"/>
    <p:sldId id="297" r:id="rId15"/>
    <p:sldId id="298" r:id="rId16"/>
    <p:sldId id="286" r:id="rId17"/>
    <p:sldId id="287" r:id="rId18"/>
    <p:sldId id="292" r:id="rId19"/>
    <p:sldId id="293" r:id="rId20"/>
    <p:sldId id="294" r:id="rId21"/>
    <p:sldId id="299" r:id="rId22"/>
    <p:sldId id="300" r:id="rId23"/>
    <p:sldId id="302" r:id="rId24"/>
    <p:sldId id="303" r:id="rId25"/>
    <p:sldId id="304" r:id="rId26"/>
  </p:sldIdLst>
  <p:sldSz cx="9144000" cy="6858000" type="screen4x3"/>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254" autoAdjust="0"/>
  </p:normalViewPr>
  <p:slideViewPr>
    <p:cSldViewPr snapToGrid="0">
      <p:cViewPr varScale="1">
        <p:scale>
          <a:sx n="102" d="100"/>
          <a:sy n="102" d="100"/>
        </p:scale>
        <p:origin x="1884" y="108"/>
      </p:cViewPr>
      <p:guideLst>
        <p:guide orient="horz" pos="2160"/>
        <p:guide pos="2880"/>
      </p:guideLst>
    </p:cSldViewPr>
  </p:slideViewPr>
  <p:notesTextViewPr>
    <p:cViewPr>
      <p:scale>
        <a:sx n="3" d="2"/>
        <a:sy n="3" d="2"/>
      </p:scale>
      <p:origin x="0" y="0"/>
    </p:cViewPr>
  </p:notesTextViewPr>
  <p:notesViewPr>
    <p:cSldViewPr snapToGrid="0">
      <p:cViewPr>
        <p:scale>
          <a:sx n="1" d="2"/>
          <a:sy n="1" d="2"/>
        </p:scale>
        <p:origin x="0" y="0"/>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9238678B-1B4D-4652-BA39-60FAA2406C67}" type="datetimeFigureOut">
              <a:rPr lang="fi-FI" smtClean="0"/>
              <a:pPr/>
              <a:t>10.4.2024</a:t>
            </a:fld>
            <a:endParaRPr lang="fi-FI"/>
          </a:p>
        </p:txBody>
      </p:sp>
      <p:sp>
        <p:nvSpPr>
          <p:cNvPr id="4" name="Alatunnisteen paikkamerkki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BC5D6633-A21D-41F6-9DCA-55C2031F52E3}" type="datetimeFigureOut">
              <a:rPr lang="fi-FI" smtClean="0"/>
              <a:pPr/>
              <a:t>10.4.2024</a:t>
            </a:fld>
            <a:endParaRPr lang="fi-FI"/>
          </a:p>
        </p:txBody>
      </p:sp>
      <p:sp>
        <p:nvSpPr>
          <p:cNvPr id="4" name="Dian kuvan paikkamerkki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53E1084E-A856-495C-B990-28A3E30098E6}" type="slidenum">
              <a:rPr lang="fi-FI" smtClean="0"/>
              <a:pPr/>
              <a:t>4</a:t>
            </a:fld>
            <a:endParaRPr lang="fi-FI"/>
          </a:p>
        </p:txBody>
      </p:sp>
    </p:spTree>
    <p:extLst>
      <p:ext uri="{BB962C8B-B14F-4D97-AF65-F5344CB8AC3E}">
        <p14:creationId xmlns:p14="http://schemas.microsoft.com/office/powerpoint/2010/main" val="1667636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työnantajan vapaamuotoinen selvitys, mitä työterveyshuollon </a:t>
            </a:r>
            <a:r>
              <a:rPr lang="fi-FI"/>
              <a:t>suosittelemia mukautustoimenpiteitä </a:t>
            </a:r>
            <a:r>
              <a:rPr lang="fi-FI" dirty="0"/>
              <a:t>tehnyt </a:t>
            </a:r>
          </a:p>
        </p:txBody>
      </p:sp>
      <p:sp>
        <p:nvSpPr>
          <p:cNvPr id="4" name="Dian numeron paikkamerkki 3"/>
          <p:cNvSpPr>
            <a:spLocks noGrp="1"/>
          </p:cNvSpPr>
          <p:nvPr>
            <p:ph type="sldNum" sz="quarter" idx="5"/>
          </p:nvPr>
        </p:nvSpPr>
        <p:spPr/>
        <p:txBody>
          <a:bodyPr/>
          <a:lstStyle/>
          <a:p>
            <a:fld id="{53E1084E-A856-495C-B990-28A3E30098E6}" type="slidenum">
              <a:rPr lang="fi-FI" smtClean="0"/>
              <a:pPr/>
              <a:t>6</a:t>
            </a:fld>
            <a:endParaRPr lang="fi-FI"/>
          </a:p>
        </p:txBody>
      </p:sp>
    </p:spTree>
    <p:extLst>
      <p:ext uri="{BB962C8B-B14F-4D97-AF65-F5344CB8AC3E}">
        <p14:creationId xmlns:p14="http://schemas.microsoft.com/office/powerpoint/2010/main" val="2547195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53E1084E-A856-495C-B990-28A3E30098E6}" type="slidenum">
              <a:rPr lang="fi-FI" smtClean="0"/>
              <a:pPr/>
              <a:t>8</a:t>
            </a:fld>
            <a:endParaRPr lang="fi-FI"/>
          </a:p>
        </p:txBody>
      </p:sp>
    </p:spTree>
    <p:extLst>
      <p:ext uri="{BB962C8B-B14F-4D97-AF65-F5344CB8AC3E}">
        <p14:creationId xmlns:p14="http://schemas.microsoft.com/office/powerpoint/2010/main" val="50281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rtl="0"/>
            <a:r>
              <a:rPr lang="fi-FI" dirty="0">
                <a:effectLst/>
              </a:rPr>
              <a:t>• Käypänä korvauksena pidetään summaa, joka vastaa vähintään  </a:t>
            </a:r>
          </a:p>
          <a:p>
            <a:pPr rtl="0"/>
            <a:r>
              <a:rPr lang="fi-FI" dirty="0">
                <a:effectLst/>
              </a:rPr>
              <a:t>työntekijälle maksettavan palkan ja palkkatuen erotusta. HUOM! Jos korvaus on huomattavan suuri, voiko työnhakijalla olla osaamisen puutetta</a:t>
            </a:r>
          </a:p>
          <a:p>
            <a:endParaRPr lang="fi-FI" dirty="0"/>
          </a:p>
        </p:txBody>
      </p:sp>
      <p:sp>
        <p:nvSpPr>
          <p:cNvPr id="4" name="Dian numeron paikkamerkki 3"/>
          <p:cNvSpPr>
            <a:spLocks noGrp="1"/>
          </p:cNvSpPr>
          <p:nvPr>
            <p:ph type="sldNum" sz="quarter" idx="5"/>
          </p:nvPr>
        </p:nvSpPr>
        <p:spPr/>
        <p:txBody>
          <a:bodyPr/>
          <a:lstStyle/>
          <a:p>
            <a:fld id="{53E1084E-A856-495C-B990-28A3E30098E6}" type="slidenum">
              <a:rPr lang="fi-FI" smtClean="0"/>
              <a:pPr/>
              <a:t>12</a:t>
            </a:fld>
            <a:endParaRPr lang="fi-FI"/>
          </a:p>
        </p:txBody>
      </p:sp>
    </p:spTree>
    <p:extLst>
      <p:ext uri="{BB962C8B-B14F-4D97-AF65-F5344CB8AC3E}">
        <p14:creationId xmlns:p14="http://schemas.microsoft.com/office/powerpoint/2010/main" val="333699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53E1084E-A856-495C-B990-28A3E30098E6}" type="slidenum">
              <a:rPr lang="fi-FI" smtClean="0"/>
              <a:pPr/>
              <a:t>13</a:t>
            </a:fld>
            <a:endParaRPr lang="fi-FI"/>
          </a:p>
        </p:txBody>
      </p:sp>
    </p:spTree>
    <p:extLst>
      <p:ext uri="{BB962C8B-B14F-4D97-AF65-F5344CB8AC3E}">
        <p14:creationId xmlns:p14="http://schemas.microsoft.com/office/powerpoint/2010/main" val="426442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Tuen tarkoituksena on edistää 55 vuotta täyttäneiden työllistymistä parantamalla heidän ammatillista osaamistaan tai yrittäjävalmiuksiaan.</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Tuen myöntäminen ei edellytä TE-toimiston harkintaa, vaan tuki myönnetään, kun pykälään listatut ehdot täyttyvät</a:t>
            </a:r>
          </a:p>
          <a:p>
            <a:endParaRPr lang="fi-FI" dirty="0"/>
          </a:p>
        </p:txBody>
      </p:sp>
      <p:sp>
        <p:nvSpPr>
          <p:cNvPr id="4" name="Dian numeron paikkamerkki 3"/>
          <p:cNvSpPr>
            <a:spLocks noGrp="1"/>
          </p:cNvSpPr>
          <p:nvPr>
            <p:ph type="sldNum" sz="quarter" idx="5"/>
          </p:nvPr>
        </p:nvSpPr>
        <p:spPr/>
        <p:txBody>
          <a:bodyPr/>
          <a:lstStyle/>
          <a:p>
            <a:fld id="{53E1084E-A856-495C-B990-28A3E30098E6}" type="slidenum">
              <a:rPr lang="fi-FI" smtClean="0"/>
              <a:pPr/>
              <a:t>14</a:t>
            </a:fld>
            <a:endParaRPr lang="fi-FI"/>
          </a:p>
        </p:txBody>
      </p:sp>
    </p:spTree>
    <p:extLst>
      <p:ext uri="{BB962C8B-B14F-4D97-AF65-F5344CB8AC3E}">
        <p14:creationId xmlns:p14="http://schemas.microsoft.com/office/powerpoint/2010/main" val="1748016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Työnantajaa koskevat edellytykset, käytännössä listauksessa luetellaan ne tilanteet, joissa työllistämistukea ei myönnetä</a:t>
            </a:r>
          </a:p>
        </p:txBody>
      </p:sp>
      <p:sp>
        <p:nvSpPr>
          <p:cNvPr id="4" name="Dian numeron paikkamerkki 3"/>
          <p:cNvSpPr>
            <a:spLocks noGrp="1"/>
          </p:cNvSpPr>
          <p:nvPr>
            <p:ph type="sldNum" sz="quarter" idx="5"/>
          </p:nvPr>
        </p:nvSpPr>
        <p:spPr/>
        <p:txBody>
          <a:bodyPr/>
          <a:lstStyle/>
          <a:p>
            <a:fld id="{53E1084E-A856-495C-B990-28A3E30098E6}" type="slidenum">
              <a:rPr lang="fi-FI" smtClean="0"/>
              <a:pPr/>
              <a:t>15</a:t>
            </a:fld>
            <a:endParaRPr lang="fi-FI"/>
          </a:p>
        </p:txBody>
      </p:sp>
    </p:spTree>
    <p:extLst>
      <p:ext uri="{BB962C8B-B14F-4D97-AF65-F5344CB8AC3E}">
        <p14:creationId xmlns:p14="http://schemas.microsoft.com/office/powerpoint/2010/main" val="2158466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53E1084E-A856-495C-B990-28A3E30098E6}" type="slidenum">
              <a:rPr lang="fi-FI" smtClean="0"/>
              <a:pPr/>
              <a:t>19</a:t>
            </a:fld>
            <a:endParaRPr lang="fi-FI"/>
          </a:p>
        </p:txBody>
      </p:sp>
    </p:spTree>
    <p:extLst>
      <p:ext uri="{BB962C8B-B14F-4D97-AF65-F5344CB8AC3E}">
        <p14:creationId xmlns:p14="http://schemas.microsoft.com/office/powerpoint/2010/main" val="24395659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e_title_slide">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735" y="283"/>
            <a:ext cx="4077887" cy="6857434"/>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a:t>Muokkaa perustyyl. napsautt.</a:t>
            </a:r>
          </a:p>
        </p:txBody>
      </p:sp>
      <p:sp>
        <p:nvSpPr>
          <p:cNvPr id="3" name="Alaotsikko 2"/>
          <p:cNvSpPr>
            <a:spLocks noGrp="1"/>
          </p:cNvSpPr>
          <p:nvPr>
            <p:ph type="subTitle" idx="1"/>
          </p:nvPr>
        </p:nvSpPr>
        <p:spPr>
          <a:xfrm>
            <a:off x="1224136" y="4437112"/>
            <a:ext cx="5508104" cy="720080"/>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C0AD016C-C78D-46C2-BE48-47A1CF56076A}" type="datetime1">
              <a:rPr lang="fi-FI" smtClean="0"/>
              <a:t>10.4.2024</a:t>
            </a:fld>
            <a:endParaRPr lang="fi-FI"/>
          </a:p>
        </p:txBody>
      </p:sp>
      <p:sp>
        <p:nvSpPr>
          <p:cNvPr id="5" name="Alatunnisteen paikkamerkki 4"/>
          <p:cNvSpPr>
            <a:spLocks noGrp="1"/>
          </p:cNvSpPr>
          <p:nvPr>
            <p:ph type="ftr" sz="quarter" idx="11"/>
          </p:nvPr>
        </p:nvSpPr>
        <p:spPr/>
        <p:txBody>
          <a:bodyPr/>
          <a:lstStyle/>
          <a:p>
            <a:r>
              <a:rPr lang="fi-FI"/>
              <a:t>Smeds Katri</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spTree>
    <p:extLst>
      <p:ext uri="{BB962C8B-B14F-4D97-AF65-F5344CB8AC3E}">
        <p14:creationId xmlns:p14="http://schemas.microsoft.com/office/powerpoint/2010/main" val="156261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_title_slide_eu-logo">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5907" y="5309"/>
            <a:ext cx="4126992" cy="6858000"/>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a:t>Muokkaa perustyyl. napsautt.</a:t>
            </a:r>
          </a:p>
        </p:txBody>
      </p:sp>
      <p:sp>
        <p:nvSpPr>
          <p:cNvPr id="3" name="Alaotsikko 2"/>
          <p:cNvSpPr>
            <a:spLocks noGrp="1"/>
          </p:cNvSpPr>
          <p:nvPr>
            <p:ph type="subTitle" idx="1"/>
          </p:nvPr>
        </p:nvSpPr>
        <p:spPr>
          <a:xfrm>
            <a:off x="1224136" y="4437112"/>
            <a:ext cx="4427984" cy="1008112"/>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E6D08B53-0093-45BD-BA3E-1681EF9D3F12}" type="datetime1">
              <a:rPr lang="fi-FI" smtClean="0"/>
              <a:t>10.4.2024</a:t>
            </a:fld>
            <a:endParaRPr lang="fi-FI"/>
          </a:p>
        </p:txBody>
      </p:sp>
      <p:sp>
        <p:nvSpPr>
          <p:cNvPr id="5" name="Alatunnisteen paikkamerkki 4"/>
          <p:cNvSpPr>
            <a:spLocks noGrp="1"/>
          </p:cNvSpPr>
          <p:nvPr>
            <p:ph type="ftr" sz="quarter" idx="11"/>
          </p:nvPr>
        </p:nvSpPr>
        <p:spPr/>
        <p:txBody>
          <a:bodyPr/>
          <a:lstStyle/>
          <a:p>
            <a:r>
              <a:rPr lang="fi-FI"/>
              <a:t>Smeds Katri</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pic>
        <p:nvPicPr>
          <p:cNvPr id="12" name="Kuvan paikkamerkki 12"/>
          <p:cNvPicPr>
            <a:picLocks noChangeAspect="1"/>
          </p:cNvPicPr>
          <p:nvPr userDrawn="1"/>
        </p:nvPicPr>
        <p:blipFill rotWithShape="1">
          <a:blip r:embed="rId4" cstate="print">
            <a:extLst>
              <a:ext uri="{28A0092B-C50C-407E-A947-70E740481C1C}">
                <a14:useLocalDpi xmlns:a14="http://schemas.microsoft.com/office/drawing/2010/main" val="0"/>
              </a:ext>
            </a:extLst>
          </a:blip>
          <a:srcRect t="-2137" b="-8"/>
          <a:stretch/>
        </p:blipFill>
        <p:spPr>
          <a:xfrm>
            <a:off x="7020360" y="5183687"/>
            <a:ext cx="1151952" cy="1361550"/>
          </a:xfrm>
          <a:prstGeom prst="rect">
            <a:avLst/>
          </a:prstGeom>
        </p:spPr>
      </p:pic>
    </p:spTree>
    <p:extLst>
      <p:ext uri="{BB962C8B-B14F-4D97-AF65-F5344CB8AC3E}">
        <p14:creationId xmlns:p14="http://schemas.microsoft.com/office/powerpoint/2010/main" val="323450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_title_and_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p:cNvSpPr>
            <a:spLocks noGrp="1"/>
          </p:cNvSpPr>
          <p:nvPr>
            <p:ph type="ftr" sz="quarter" idx="11"/>
          </p:nvPr>
        </p:nvSpPr>
        <p:spPr/>
        <p:txBody>
          <a:bodyPr/>
          <a:lstStyle/>
          <a:p>
            <a:r>
              <a:rPr lang="fi-FI"/>
              <a:t>Smeds Katri</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398419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_two_contents">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99592" y="1844824"/>
            <a:ext cx="3744416"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788024" y="1844824"/>
            <a:ext cx="3754760"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B88018DA-6F8F-4D2D-A448-7B74653D23F9}" type="datetime1">
              <a:rPr lang="fi-FI" smtClean="0"/>
              <a:t>10.4.2024</a:t>
            </a:fld>
            <a:endParaRPr lang="fi-FI"/>
          </a:p>
        </p:txBody>
      </p:sp>
      <p:sp>
        <p:nvSpPr>
          <p:cNvPr id="6" name="Alatunnisteen paikkamerkki 5"/>
          <p:cNvSpPr>
            <a:spLocks noGrp="1"/>
          </p:cNvSpPr>
          <p:nvPr>
            <p:ph type="ftr" sz="quarter" idx="11"/>
          </p:nvPr>
        </p:nvSpPr>
        <p:spPr/>
        <p:txBody>
          <a:bodyPr/>
          <a:lstStyle/>
          <a:p>
            <a:r>
              <a:rPr lang="fi-FI"/>
              <a:t>Smeds Katri</a:t>
            </a:r>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91226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e_only_title">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D595555-2622-48FB-A5E8-AD4CC7F70F80}" type="datetime1">
              <a:rPr lang="fi-FI" smtClean="0"/>
              <a:t>10.4.2024</a:t>
            </a:fld>
            <a:endParaRPr lang="fi-FI"/>
          </a:p>
        </p:txBody>
      </p:sp>
      <p:sp>
        <p:nvSpPr>
          <p:cNvPr id="4" name="Alatunnisteen paikkamerkki 3"/>
          <p:cNvSpPr>
            <a:spLocks noGrp="1"/>
          </p:cNvSpPr>
          <p:nvPr>
            <p:ph type="ftr" sz="quarter" idx="11"/>
          </p:nvPr>
        </p:nvSpPr>
        <p:spPr/>
        <p:txBody>
          <a:bodyPr/>
          <a:lstStyle/>
          <a:p>
            <a:r>
              <a:rPr lang="fi-FI"/>
              <a:t>Smeds Katri</a:t>
            </a:r>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98202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e_blank">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5DE5AC7-E318-47F8-872B-E3D9B4321774}" type="datetime1">
              <a:rPr lang="fi-FI" smtClean="0"/>
              <a:t>10.4.2024</a:t>
            </a:fld>
            <a:endParaRPr lang="fi-FI"/>
          </a:p>
        </p:txBody>
      </p:sp>
      <p:sp>
        <p:nvSpPr>
          <p:cNvPr id="3" name="Alatunnisteen paikkamerkki 2"/>
          <p:cNvSpPr>
            <a:spLocks noGrp="1"/>
          </p:cNvSpPr>
          <p:nvPr>
            <p:ph type="ftr" sz="quarter" idx="11"/>
          </p:nvPr>
        </p:nvSpPr>
        <p:spPr/>
        <p:txBody>
          <a:bodyPr/>
          <a:lstStyle/>
          <a:p>
            <a:r>
              <a:rPr lang="fi-FI"/>
              <a:t>Smeds Katri</a:t>
            </a:r>
          </a:p>
        </p:txBody>
      </p:sp>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25983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20000" y="4802400"/>
            <a:ext cx="4827633" cy="2060278"/>
          </a:xfrm>
          <a:prstGeom prst="rect">
            <a:avLst/>
          </a:prstGeom>
        </p:spPr>
      </p:pic>
      <p:sp>
        <p:nvSpPr>
          <p:cNvPr id="2" name="Otsikon paikkamerkki 1"/>
          <p:cNvSpPr>
            <a:spLocks noGrp="1"/>
          </p:cNvSpPr>
          <p:nvPr>
            <p:ph type="title"/>
          </p:nvPr>
        </p:nvSpPr>
        <p:spPr>
          <a:xfrm>
            <a:off x="899592" y="515257"/>
            <a:ext cx="7920880" cy="1113543"/>
          </a:xfrm>
          <a:prstGeom prst="rect">
            <a:avLst/>
          </a:prstGeom>
        </p:spPr>
        <p:txBody>
          <a:bodyPr vert="horz" lIns="91440" tIns="45720" rIns="91440" bIns="45720" rtlCol="0" anchor="t" anchorCtr="0">
            <a:normAutofit/>
          </a:bodyPr>
          <a:lstStyle/>
          <a:p>
            <a:r>
              <a:rPr lang="fi-FI"/>
              <a:t>Muokkaa </a:t>
            </a:r>
            <a:r>
              <a:rPr lang="fi-FI" err="1"/>
              <a:t>perustyyl</a:t>
            </a:r>
            <a:r>
              <a:rPr lang="fi-FI"/>
              <a:t>. </a:t>
            </a:r>
            <a:r>
              <a:rPr lang="fi-FI" err="1"/>
              <a:t>napsautt</a:t>
            </a:r>
            <a:r>
              <a:rPr lang="fi-FI"/>
              <a:t>.</a:t>
            </a:r>
          </a:p>
        </p:txBody>
      </p:sp>
      <p:sp>
        <p:nvSpPr>
          <p:cNvPr id="3" name="Tekstin paikkamerkki 2"/>
          <p:cNvSpPr>
            <a:spLocks noGrp="1"/>
          </p:cNvSpPr>
          <p:nvPr>
            <p:ph type="body" idx="1"/>
          </p:nvPr>
        </p:nvSpPr>
        <p:spPr>
          <a:xfrm>
            <a:off x="899592" y="1821543"/>
            <a:ext cx="7920880" cy="430462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1123950" y="6545237"/>
            <a:ext cx="838200" cy="196131"/>
          </a:xfrm>
          <a:prstGeom prst="rect">
            <a:avLst/>
          </a:prstGeom>
        </p:spPr>
        <p:txBody>
          <a:bodyPr vert="horz" lIns="0" tIns="0" rIns="0" bIns="0" rtlCol="0" anchor="ctr"/>
          <a:lstStyle>
            <a:lvl1pPr algn="ctr">
              <a:defRPr sz="800">
                <a:solidFill>
                  <a:srgbClr val="000000"/>
                </a:solidFill>
              </a:defRPr>
            </a:lvl1pPr>
          </a:lstStyle>
          <a:p>
            <a:fld id="{270A0E3C-488D-4FA8-AA23-ACD29C5DCB26}" type="datetime1">
              <a:rPr lang="fi-FI" smtClean="0"/>
              <a:t>10.4.2024</a:t>
            </a:fld>
            <a:endParaRPr lang="fi-FI"/>
          </a:p>
        </p:txBody>
      </p:sp>
      <p:sp>
        <p:nvSpPr>
          <p:cNvPr id="5" name="Alatunnisteen paikkamerkki 4"/>
          <p:cNvSpPr>
            <a:spLocks noGrp="1"/>
          </p:cNvSpPr>
          <p:nvPr>
            <p:ph type="ftr" sz="quarter" idx="3"/>
          </p:nvPr>
        </p:nvSpPr>
        <p:spPr>
          <a:xfrm>
            <a:off x="1964432" y="6545237"/>
            <a:ext cx="3562086" cy="196131"/>
          </a:xfrm>
          <a:prstGeom prst="rect">
            <a:avLst/>
          </a:prstGeom>
        </p:spPr>
        <p:txBody>
          <a:bodyPr vert="horz" lIns="0" tIns="0" rIns="0" bIns="0" rtlCol="0" anchor="ctr"/>
          <a:lstStyle>
            <a:lvl1pPr algn="ctr">
              <a:defRPr sz="800">
                <a:solidFill>
                  <a:srgbClr val="000000"/>
                </a:solidFill>
              </a:defRPr>
            </a:lvl1pPr>
          </a:lstStyle>
          <a:p>
            <a:r>
              <a:rPr lang="fi-FI"/>
              <a:t>Smeds Katri</a:t>
            </a:r>
          </a:p>
        </p:txBody>
      </p:sp>
      <p:sp>
        <p:nvSpPr>
          <p:cNvPr id="6" name="Dian numeron paikkamerkki 5"/>
          <p:cNvSpPr>
            <a:spLocks noGrp="1"/>
          </p:cNvSpPr>
          <p:nvPr>
            <p:ph type="sldNum" sz="quarter" idx="4"/>
          </p:nvPr>
        </p:nvSpPr>
        <p:spPr>
          <a:xfrm>
            <a:off x="755576" y="6545237"/>
            <a:ext cx="365993"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a:p>
        </p:txBody>
      </p:sp>
      <p:pic>
        <p:nvPicPr>
          <p:cNvPr id="11" name="Kuva 10" descr="TE__LA21_te2logo___B3__NEGA.png"/>
          <p:cNvPicPr>
            <a:picLocks noChangeAspect="1"/>
          </p:cNvPicPr>
          <p:nvPr userDrawn="1"/>
        </p:nvPicPr>
        <p:blipFill>
          <a:blip r:embed="rId9" cstate="print"/>
          <a:stretch>
            <a:fillRect/>
          </a:stretch>
        </p:blipFill>
        <p:spPr>
          <a:xfrm>
            <a:off x="7884368" y="5949280"/>
            <a:ext cx="1020000" cy="720000"/>
          </a:xfrm>
          <a:prstGeom prst="rect">
            <a:avLst/>
          </a:prstGeom>
        </p:spPr>
      </p:pic>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hf hdr="0"/>
  <p:txStyles>
    <p:titleStyle>
      <a:lvl1pPr algn="l" defTabSz="914400" rtl="0" eaLnBrk="1" latinLnBrk="0" hangingPunct="1">
        <a:lnSpc>
          <a:spcPct val="85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95000"/>
        </a:lnSpc>
        <a:spcBef>
          <a:spcPts val="600"/>
        </a:spcBef>
        <a:buClr>
          <a:srgbClr val="B6BF00"/>
        </a:buClr>
        <a:buFont typeface="Arial" pitchFamily="34" charset="0"/>
        <a:buChar char="•"/>
        <a:defRPr sz="2200" kern="120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lkkatuki.lappi@te-toimisto.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migri.fi/tyonteko-ilman-oleskelulupa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toimistot.te-palvelut.fi/lappi/tyolupa-asia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br>
              <a:rPr lang="fi-FI"/>
            </a:br>
            <a:br>
              <a:rPr lang="fi-FI"/>
            </a:br>
            <a:br>
              <a:rPr lang="fi-FI"/>
            </a:br>
            <a:br>
              <a:rPr lang="fi-FI"/>
            </a:br>
            <a:endParaRPr lang="fi-FI" sz="4400"/>
          </a:p>
        </p:txBody>
      </p:sp>
      <p:sp>
        <p:nvSpPr>
          <p:cNvPr id="3" name="Alaotsikko 2">
            <a:extLst>
              <a:ext uri="{FF2B5EF4-FFF2-40B4-BE49-F238E27FC236}">
                <a16:creationId xmlns:a16="http://schemas.microsoft.com/office/drawing/2014/main" id="{F74C79AD-930F-BA4C-6D57-E2483BD8D18F}"/>
              </a:ext>
            </a:extLst>
          </p:cNvPr>
          <p:cNvSpPr>
            <a:spLocks noGrp="1"/>
          </p:cNvSpPr>
          <p:nvPr>
            <p:ph type="subTitle" idx="1"/>
          </p:nvPr>
        </p:nvSpPr>
        <p:spPr>
          <a:xfrm>
            <a:off x="1121569" y="2768110"/>
            <a:ext cx="5508104" cy="1058166"/>
          </a:xfrm>
        </p:spPr>
        <p:txBody>
          <a:bodyPr vert="horz" lIns="91440" tIns="45720" rIns="91440" bIns="45720" rtlCol="0" anchor="t">
            <a:noAutofit/>
          </a:bodyPr>
          <a:lstStyle/>
          <a:p>
            <a:r>
              <a:rPr lang="fi-FI" sz="3600" dirty="0">
                <a:latin typeface="+mj-lt"/>
              </a:rPr>
              <a:t>Palkkatuki 1.7.2023 lukien</a:t>
            </a:r>
          </a:p>
          <a:p>
            <a:endParaRPr lang="fi-FI" sz="3600" dirty="0">
              <a:latin typeface="+mj-lt"/>
            </a:endParaRPr>
          </a:p>
          <a:p>
            <a:r>
              <a:rPr lang="fi-FI" sz="2000" dirty="0">
                <a:solidFill>
                  <a:schemeClr val="tx1"/>
                </a:solidFill>
                <a:latin typeface="+mj-lt"/>
              </a:rPr>
              <a:t>yhteydenotot</a:t>
            </a:r>
            <a:endParaRPr lang="fi-FI" sz="2000" dirty="0">
              <a:solidFill>
                <a:schemeClr val="tx1"/>
              </a:solidFill>
              <a:latin typeface="+mj-lt"/>
              <a:hlinkClick r:id="rId2">
                <a:extLst>
                  <a:ext uri="{A12FA001-AC4F-418D-AE19-62706E023703}">
                    <ahyp:hlinkClr xmlns:ahyp="http://schemas.microsoft.com/office/drawing/2018/hyperlinkcolor" val="tx"/>
                  </a:ext>
                </a:extLst>
              </a:hlinkClick>
            </a:endParaRPr>
          </a:p>
          <a:p>
            <a:r>
              <a:rPr lang="fi-FI" sz="2000" dirty="0">
                <a:solidFill>
                  <a:srgbClr val="0000FF"/>
                </a:solidFill>
                <a:latin typeface="+mj-lt"/>
                <a:hlinkClick r:id="rId2">
                  <a:extLst>
                    <a:ext uri="{A12FA001-AC4F-418D-AE19-62706E023703}">
                      <ahyp:hlinkClr xmlns:ahyp="http://schemas.microsoft.com/office/drawing/2018/hyperlinkcolor" val="tx"/>
                    </a:ext>
                  </a:extLst>
                </a:hlinkClick>
              </a:rPr>
              <a:t>palkkatuki.lappi@te-toimisto.fi</a:t>
            </a:r>
            <a:endParaRPr lang="fi-FI" sz="2000" dirty="0">
              <a:latin typeface="+mj-lt"/>
            </a:endParaRPr>
          </a:p>
          <a:p>
            <a:r>
              <a:rPr lang="fi-FI" sz="2000" dirty="0">
                <a:latin typeface="+mj-lt"/>
              </a:rPr>
              <a:t>Puh. 0295 </a:t>
            </a:r>
            <a:r>
              <a:rPr lang="fi-FI" sz="2000">
                <a:latin typeface="+mj-lt"/>
              </a:rPr>
              <a:t>039 506  klo 9-16</a:t>
            </a:r>
            <a:endParaRPr lang="fi-FI" sz="2000" dirty="0">
              <a:latin typeface="+mj-lt"/>
            </a:endParaRPr>
          </a:p>
          <a:p>
            <a:endParaRPr lang="fi-FI" sz="2000" dirty="0"/>
          </a:p>
          <a:p>
            <a:endParaRPr lang="fi-FI" sz="2000" dirty="0"/>
          </a:p>
          <a:p>
            <a:endParaRPr lang="fi-FI" sz="2000" dirty="0"/>
          </a:p>
          <a:p>
            <a:endParaRPr lang="fi-FI" sz="2000" dirty="0"/>
          </a:p>
          <a:p>
            <a:endParaRPr lang="fi-FI" sz="2000" dirty="0"/>
          </a:p>
          <a:p>
            <a:endParaRPr lang="fi-FI" sz="2000" dirty="0"/>
          </a:p>
          <a:p>
            <a:endParaRPr lang="fi-FI" sz="2000" dirty="0"/>
          </a:p>
          <a:p>
            <a:r>
              <a:rPr lang="fi-FI" dirty="0"/>
              <a:t>Palvelupäällikkö Katri Smeds</a:t>
            </a:r>
          </a:p>
        </p:txBody>
      </p:sp>
      <p:sp>
        <p:nvSpPr>
          <p:cNvPr id="4" name="Päivämäärän paikkamerkki 3">
            <a:extLst>
              <a:ext uri="{FF2B5EF4-FFF2-40B4-BE49-F238E27FC236}">
                <a16:creationId xmlns:a16="http://schemas.microsoft.com/office/drawing/2014/main" id="{41264DCD-1597-B08C-1089-2FAF5D04691A}"/>
              </a:ext>
            </a:extLst>
          </p:cNvPr>
          <p:cNvSpPr>
            <a:spLocks noGrp="1"/>
          </p:cNvSpPr>
          <p:nvPr>
            <p:ph type="dt" sz="half" idx="10"/>
          </p:nvPr>
        </p:nvSpPr>
        <p:spPr/>
        <p:txBody>
          <a:bodyPr/>
          <a:lstStyle/>
          <a:p>
            <a:fld id="{4FEC9576-1A0E-45AA-9F69-E8BBD1168911}" type="datetime1">
              <a:rPr lang="fi-FI" smtClean="0"/>
              <a:t>10.4.2024</a:t>
            </a:fld>
            <a:endParaRPr lang="fi-FI"/>
          </a:p>
        </p:txBody>
      </p:sp>
      <p:sp>
        <p:nvSpPr>
          <p:cNvPr id="5" name="Alatunnisteen paikkamerkki 4">
            <a:extLst>
              <a:ext uri="{FF2B5EF4-FFF2-40B4-BE49-F238E27FC236}">
                <a16:creationId xmlns:a16="http://schemas.microsoft.com/office/drawing/2014/main" id="{8DB64F46-B63F-1B1E-A1FA-16FCD4C53040}"/>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A781C07D-C804-B762-8A24-93182B0AA55E}"/>
              </a:ext>
            </a:extLst>
          </p:cNvPr>
          <p:cNvSpPr>
            <a:spLocks noGrp="1"/>
          </p:cNvSpPr>
          <p:nvPr>
            <p:ph type="sldNum" sz="quarter" idx="12"/>
          </p:nvPr>
        </p:nvSpPr>
        <p:spPr/>
        <p:txBody>
          <a:bodyPr/>
          <a:lstStyle/>
          <a:p>
            <a:fld id="{90912E3B-9838-4611-AED2-1868E41D44C1}" type="slidenum">
              <a:rPr lang="fi-FI" smtClean="0"/>
              <a:pPr/>
              <a:t>1</a:t>
            </a:fld>
            <a:endParaRPr lang="fi-FI"/>
          </a:p>
        </p:txBody>
      </p:sp>
    </p:spTree>
    <p:extLst>
      <p:ext uri="{BB962C8B-B14F-4D97-AF65-F5344CB8AC3E}">
        <p14:creationId xmlns:p14="http://schemas.microsoft.com/office/powerpoint/2010/main" val="183350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63CD1F-C9FB-BD72-359A-172380CD4312}"/>
              </a:ext>
            </a:extLst>
          </p:cNvPr>
          <p:cNvSpPr>
            <a:spLocks noGrp="1"/>
          </p:cNvSpPr>
          <p:nvPr>
            <p:ph type="title"/>
          </p:nvPr>
        </p:nvSpPr>
        <p:spPr>
          <a:xfrm>
            <a:off x="899592" y="515257"/>
            <a:ext cx="7920880" cy="914347"/>
          </a:xfrm>
        </p:spPr>
        <p:txBody>
          <a:bodyPr/>
          <a:lstStyle/>
          <a:p>
            <a:r>
              <a:rPr lang="fi-FI" dirty="0"/>
              <a:t>Elinkeinotoimintaa vai ei</a:t>
            </a:r>
          </a:p>
        </p:txBody>
      </p:sp>
      <p:sp>
        <p:nvSpPr>
          <p:cNvPr id="3" name="Sisällön paikkamerkki 2">
            <a:extLst>
              <a:ext uri="{FF2B5EF4-FFF2-40B4-BE49-F238E27FC236}">
                <a16:creationId xmlns:a16="http://schemas.microsoft.com/office/drawing/2014/main" id="{D568EDC3-7B6C-06A2-1DBE-AD2D2A5E7EF8}"/>
              </a:ext>
            </a:extLst>
          </p:cNvPr>
          <p:cNvSpPr>
            <a:spLocks noGrp="1"/>
          </p:cNvSpPr>
          <p:nvPr>
            <p:ph idx="1"/>
          </p:nvPr>
        </p:nvSpPr>
        <p:spPr>
          <a:xfrm>
            <a:off x="899592" y="1311966"/>
            <a:ext cx="7920880" cy="4814198"/>
          </a:xfrm>
        </p:spPr>
        <p:txBody>
          <a:bodyPr/>
          <a:lstStyle/>
          <a:p>
            <a:r>
              <a:rPr lang="fi-FI" dirty="0"/>
              <a:t>Yhdistysten ja säätiöiden kohdalla TE-toimisto ratkaisee tapauskohtaisesti kokonaisharkinnan perusteella, sovelletaanko JTYPL 7 luvun 6 §:ää (1366/2014). </a:t>
            </a:r>
          </a:p>
          <a:p>
            <a:r>
              <a:rPr lang="fi-FI" dirty="0"/>
              <a:t>Jos palveluiden ja tuotteiden myynti yrityksille, kunnille ja yksityisille henkilöille on </a:t>
            </a:r>
            <a:r>
              <a:rPr lang="fi-FI" dirty="0">
                <a:solidFill>
                  <a:srgbClr val="FF0000"/>
                </a:solidFill>
              </a:rPr>
              <a:t>jatkuvaa, ansiotarkoituksessa ja kilpailuolosuhteissa tapahtuvaa</a:t>
            </a:r>
            <a:r>
              <a:rPr lang="fi-FI" dirty="0"/>
              <a:t> (kaikkien kolmen edellytyksen tulee täyttyä samanaikaisesti), yhdistyksen ja säätiön katsotaan olevan elinkeinotoimintaa harjoittava työnantaja. Ainoastaan satunnaisesti palveluja ja tuotteita myyviä yhdistyksiä ja säätiötä ei pidetä palkkatukea myönnettäessä elinkeinotoimintaa harjoittavina työnantajina.</a:t>
            </a:r>
          </a:p>
        </p:txBody>
      </p:sp>
      <p:sp>
        <p:nvSpPr>
          <p:cNvPr id="4" name="Päivämäärän paikkamerkki 3">
            <a:extLst>
              <a:ext uri="{FF2B5EF4-FFF2-40B4-BE49-F238E27FC236}">
                <a16:creationId xmlns:a16="http://schemas.microsoft.com/office/drawing/2014/main" id="{96F7F38F-A4C9-42DB-E882-E7F515F2A814}"/>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0DE8BFD6-9116-D404-4BBF-C18BAA55785C}"/>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98BF0B3D-BA7E-4519-5019-F76E950EA613}"/>
              </a:ext>
            </a:extLst>
          </p:cNvPr>
          <p:cNvSpPr>
            <a:spLocks noGrp="1"/>
          </p:cNvSpPr>
          <p:nvPr>
            <p:ph type="sldNum" sz="quarter" idx="12"/>
          </p:nvPr>
        </p:nvSpPr>
        <p:spPr/>
        <p:txBody>
          <a:bodyPr/>
          <a:lstStyle/>
          <a:p>
            <a:fld id="{90912E3B-9838-4611-AED2-1868E41D44C1}" type="slidenum">
              <a:rPr lang="fi-FI" smtClean="0"/>
              <a:pPr/>
              <a:t>10</a:t>
            </a:fld>
            <a:endParaRPr lang="fi-FI"/>
          </a:p>
        </p:txBody>
      </p:sp>
    </p:spTree>
    <p:extLst>
      <p:ext uri="{BB962C8B-B14F-4D97-AF65-F5344CB8AC3E}">
        <p14:creationId xmlns:p14="http://schemas.microsoft.com/office/powerpoint/2010/main" val="3369546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90B4D4-D945-F683-499C-B87D4EA13D82}"/>
              </a:ext>
            </a:extLst>
          </p:cNvPr>
          <p:cNvSpPr>
            <a:spLocks noGrp="1"/>
          </p:cNvSpPr>
          <p:nvPr>
            <p:ph type="title"/>
          </p:nvPr>
        </p:nvSpPr>
        <p:spPr>
          <a:xfrm>
            <a:off x="899592" y="515257"/>
            <a:ext cx="7920880" cy="747013"/>
          </a:xfrm>
        </p:spPr>
        <p:txBody>
          <a:bodyPr/>
          <a:lstStyle/>
          <a:p>
            <a:r>
              <a:rPr lang="fi-FI" dirty="0"/>
              <a:t>Elinkeinotoimintaa vai ei</a:t>
            </a:r>
          </a:p>
        </p:txBody>
      </p:sp>
      <p:sp>
        <p:nvSpPr>
          <p:cNvPr id="3" name="Sisällön paikkamerkki 2">
            <a:extLst>
              <a:ext uri="{FF2B5EF4-FFF2-40B4-BE49-F238E27FC236}">
                <a16:creationId xmlns:a16="http://schemas.microsoft.com/office/drawing/2014/main" id="{20AB0044-F4A4-913A-313B-6F0B3BDB65AB}"/>
              </a:ext>
            </a:extLst>
          </p:cNvPr>
          <p:cNvSpPr>
            <a:spLocks noGrp="1"/>
          </p:cNvSpPr>
          <p:nvPr>
            <p:ph idx="1"/>
          </p:nvPr>
        </p:nvSpPr>
        <p:spPr>
          <a:xfrm>
            <a:off x="899592" y="1192696"/>
            <a:ext cx="7920880" cy="4933467"/>
          </a:xfrm>
        </p:spPr>
        <p:txBody>
          <a:bodyPr>
            <a:normAutofit/>
          </a:bodyPr>
          <a:lstStyle/>
          <a:p>
            <a:r>
              <a:rPr lang="fi-FI" dirty="0"/>
              <a:t>onko yhdistys tai säätiö elinkeinotoimintaa harjoittava työnantaja, tulee käytännössä useimmiten arvioitavaksi alla mainittuja palveluja tuottavien yhdistysten ja säätiöiden kohdalla:</a:t>
            </a:r>
          </a:p>
          <a:p>
            <a:pPr marL="457200" indent="-457200">
              <a:buFont typeface="+mj-lt"/>
              <a:buAutoNum type="arabicPeriod"/>
            </a:pPr>
            <a:r>
              <a:rPr lang="fi-FI" dirty="0"/>
              <a:t>kahvila-, ravintola- ja pitopalvelut </a:t>
            </a:r>
          </a:p>
          <a:p>
            <a:pPr marL="457200" indent="-457200">
              <a:buFont typeface="+mj-lt"/>
              <a:buAutoNum type="arabicPeriod"/>
            </a:pPr>
            <a:r>
              <a:rPr lang="fi-FI" dirty="0"/>
              <a:t>asumispalvelut.  Asumispalveluiden järjestämisvastuu voi olla kunnalla, joka voi valita palveluiden tuottamistavan. Kunta voi tuottaa palvelut itse tai ostaa ne yrityksiltä tai muilta palveluiden tuottajilta. </a:t>
            </a:r>
          </a:p>
          <a:p>
            <a:pPr marL="457200" indent="-457200">
              <a:buFont typeface="+mj-lt"/>
              <a:buAutoNum type="arabicPeriod"/>
            </a:pPr>
            <a:r>
              <a:rPr lang="fi-FI" dirty="0"/>
              <a:t>koti-, siivous-, muutto-, kiinteistönhoito-, remontti- ja rakennuspalvelut </a:t>
            </a:r>
          </a:p>
          <a:p>
            <a:pPr marL="457200" indent="-457200">
              <a:buFont typeface="+mj-lt"/>
              <a:buAutoNum type="arabicPeriod"/>
            </a:pPr>
            <a:r>
              <a:rPr lang="fi-FI" dirty="0"/>
              <a:t>auto- ja konekorjaamopalvelut </a:t>
            </a:r>
          </a:p>
          <a:p>
            <a:pPr marL="457200" indent="-457200">
              <a:buFont typeface="+mj-lt"/>
              <a:buAutoNum type="arabicPeriod"/>
            </a:pPr>
            <a:r>
              <a:rPr lang="fi-FI" dirty="0"/>
              <a:t>alihankintatyö</a:t>
            </a:r>
          </a:p>
        </p:txBody>
      </p:sp>
      <p:sp>
        <p:nvSpPr>
          <p:cNvPr id="4" name="Päivämäärän paikkamerkki 3">
            <a:extLst>
              <a:ext uri="{FF2B5EF4-FFF2-40B4-BE49-F238E27FC236}">
                <a16:creationId xmlns:a16="http://schemas.microsoft.com/office/drawing/2014/main" id="{C7FE0AA9-BFDD-E179-0276-2C1B325ABE84}"/>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FF018B32-431A-E348-001C-8F85E2462DA3}"/>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C66661EE-C641-AFC2-FF65-1204DDCA5289}"/>
              </a:ext>
            </a:extLst>
          </p:cNvPr>
          <p:cNvSpPr>
            <a:spLocks noGrp="1"/>
          </p:cNvSpPr>
          <p:nvPr>
            <p:ph type="sldNum" sz="quarter" idx="12"/>
          </p:nvPr>
        </p:nvSpPr>
        <p:spPr/>
        <p:txBody>
          <a:bodyPr/>
          <a:lstStyle/>
          <a:p>
            <a:fld id="{90912E3B-9838-4611-AED2-1868E41D44C1}" type="slidenum">
              <a:rPr lang="fi-FI" smtClean="0"/>
              <a:pPr/>
              <a:t>11</a:t>
            </a:fld>
            <a:endParaRPr lang="fi-FI"/>
          </a:p>
        </p:txBody>
      </p:sp>
    </p:spTree>
    <p:extLst>
      <p:ext uri="{BB962C8B-B14F-4D97-AF65-F5344CB8AC3E}">
        <p14:creationId xmlns:p14="http://schemas.microsoft.com/office/powerpoint/2010/main" val="43403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13D80D-A4B2-5EB1-1F21-2FFB2AACBEA6}"/>
              </a:ext>
            </a:extLst>
          </p:cNvPr>
          <p:cNvSpPr>
            <a:spLocks noGrp="1"/>
          </p:cNvSpPr>
          <p:nvPr>
            <p:ph type="title"/>
          </p:nvPr>
        </p:nvSpPr>
        <p:spPr>
          <a:xfrm>
            <a:off x="899592" y="256854"/>
            <a:ext cx="7920880" cy="729466"/>
          </a:xfrm>
        </p:spPr>
        <p:txBody>
          <a:bodyPr>
            <a:normAutofit/>
          </a:bodyPr>
          <a:lstStyle/>
          <a:p>
            <a:r>
              <a:rPr lang="fi-FI" b="1" dirty="0"/>
              <a:t>Tuella palkatun siirtäminen</a:t>
            </a:r>
          </a:p>
        </p:txBody>
      </p:sp>
      <p:sp>
        <p:nvSpPr>
          <p:cNvPr id="3" name="Sisällön paikkamerkki 2">
            <a:extLst>
              <a:ext uri="{FF2B5EF4-FFF2-40B4-BE49-F238E27FC236}">
                <a16:creationId xmlns:a16="http://schemas.microsoft.com/office/drawing/2014/main" id="{C4BCCB8E-69E0-0370-FDF2-D09D70222DA7}"/>
              </a:ext>
            </a:extLst>
          </p:cNvPr>
          <p:cNvSpPr>
            <a:spLocks noGrp="1"/>
          </p:cNvSpPr>
          <p:nvPr>
            <p:ph idx="1"/>
          </p:nvPr>
        </p:nvSpPr>
        <p:spPr>
          <a:xfrm>
            <a:off x="899592" y="801385"/>
            <a:ext cx="7920880" cy="5506948"/>
          </a:xfrm>
        </p:spPr>
        <p:txBody>
          <a:bodyPr>
            <a:noAutofit/>
          </a:bodyPr>
          <a:lstStyle/>
          <a:p>
            <a:r>
              <a:rPr lang="fi-FI" sz="2000" dirty="0"/>
              <a:t>Työnantaja voi siirtää tuella palkatun työsopimuslain 1 luvun 7 §:n 3 momentin mukaisesti toisen työnantajan (käyttäjäyritys) tehtäviin, jos työ- ja elinkeinotoimisto on myöntänyt luvan tuella palkatun siirtoon</a:t>
            </a:r>
          </a:p>
          <a:p>
            <a:r>
              <a:rPr lang="fi-FI" sz="2000" dirty="0"/>
              <a:t>Siirron edellytyksenä on, että: </a:t>
            </a:r>
          </a:p>
          <a:p>
            <a:pPr marL="812800" lvl="1" indent="-457200">
              <a:buAutoNum type="arabicParenR"/>
            </a:pPr>
            <a:r>
              <a:rPr lang="fi-FI" dirty="0"/>
              <a:t>käyttäjäyritys täyttää 3 §:n 3 momentin 1–5 kohdassa tarkoitetut työnantajaa koskevat palkkatuen myöntämisen edellytykset</a:t>
            </a:r>
          </a:p>
          <a:p>
            <a:pPr marL="812800" lvl="1" indent="-457200">
              <a:buAutoNum type="arabicParenR"/>
            </a:pPr>
            <a:r>
              <a:rPr lang="fi-FI" dirty="0"/>
              <a:t>TE-toimisto arvioi työtehtävät käyttäjäyrityksessä sellaisiksi, että ne toteuttavat palkkatuen 1 §:ssä säädettyä tarkoitusta</a:t>
            </a:r>
          </a:p>
          <a:p>
            <a:pPr marL="812800" lvl="1" indent="-457200">
              <a:buAutoNum type="arabicParenR"/>
            </a:pPr>
            <a:r>
              <a:rPr lang="fi-FI" b="1" dirty="0"/>
              <a:t>käyttäjäyritys maksaa työntekijästä käyvän korvauksen </a:t>
            </a:r>
          </a:p>
          <a:p>
            <a:pPr marL="355600" lvl="1" indent="0">
              <a:buNone/>
            </a:pPr>
            <a:r>
              <a:rPr lang="fi-FI" dirty="0"/>
              <a:t>Työnantajan on liitettävä hakemukseen käyttäjäyrityksen vakuutus em. ehtojen täyttymisestä. </a:t>
            </a:r>
          </a:p>
          <a:p>
            <a:pPr marL="355600" lvl="1" indent="0">
              <a:buNone/>
            </a:pPr>
            <a:r>
              <a:rPr lang="fi-FI" dirty="0"/>
              <a:t>Siirron aikana palkkatuen määrä voi olla enintään se määrä, joka käyttäjäyritykselle voitaisiin myöntää sen hakiessa palkkatukea, ei kuitenkaan enempää kuin työnantajayritykselle myönnetty määrä</a:t>
            </a:r>
          </a:p>
        </p:txBody>
      </p:sp>
      <p:sp>
        <p:nvSpPr>
          <p:cNvPr id="4" name="Päivämäärän paikkamerkki 3">
            <a:extLst>
              <a:ext uri="{FF2B5EF4-FFF2-40B4-BE49-F238E27FC236}">
                <a16:creationId xmlns:a16="http://schemas.microsoft.com/office/drawing/2014/main" id="{F0ABBBDE-2C03-992F-DACA-CAB8E58E636B}"/>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F7C5DA9F-7E6F-FB5E-8262-E37B9EA47C4C}"/>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60F1FA7A-4B40-F9CB-875F-0305D84E5EA0}"/>
              </a:ext>
            </a:extLst>
          </p:cNvPr>
          <p:cNvSpPr>
            <a:spLocks noGrp="1"/>
          </p:cNvSpPr>
          <p:nvPr>
            <p:ph type="sldNum" sz="quarter" idx="12"/>
          </p:nvPr>
        </p:nvSpPr>
        <p:spPr/>
        <p:txBody>
          <a:bodyPr/>
          <a:lstStyle/>
          <a:p>
            <a:fld id="{90912E3B-9838-4611-AED2-1868E41D44C1}" type="slidenum">
              <a:rPr lang="fi-FI" smtClean="0"/>
              <a:pPr/>
              <a:t>12</a:t>
            </a:fld>
            <a:endParaRPr lang="fi-FI"/>
          </a:p>
        </p:txBody>
      </p:sp>
    </p:spTree>
    <p:extLst>
      <p:ext uri="{BB962C8B-B14F-4D97-AF65-F5344CB8AC3E}">
        <p14:creationId xmlns:p14="http://schemas.microsoft.com/office/powerpoint/2010/main" val="528683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C3588B-7970-B3C5-724D-359BFB4880C0}"/>
              </a:ext>
            </a:extLst>
          </p:cNvPr>
          <p:cNvSpPr>
            <a:spLocks noGrp="1"/>
          </p:cNvSpPr>
          <p:nvPr>
            <p:ph type="title"/>
          </p:nvPr>
        </p:nvSpPr>
        <p:spPr>
          <a:xfrm>
            <a:off x="899592" y="731837"/>
            <a:ext cx="7920880" cy="896963"/>
          </a:xfrm>
        </p:spPr>
        <p:txBody>
          <a:bodyPr/>
          <a:lstStyle/>
          <a:p>
            <a:r>
              <a:rPr lang="fi-FI" b="1" dirty="0"/>
              <a:t>Jäähy</a:t>
            </a:r>
          </a:p>
        </p:txBody>
      </p:sp>
      <p:sp>
        <p:nvSpPr>
          <p:cNvPr id="3" name="Sisällön paikkamerkki 2">
            <a:extLst>
              <a:ext uri="{FF2B5EF4-FFF2-40B4-BE49-F238E27FC236}">
                <a16:creationId xmlns:a16="http://schemas.microsoft.com/office/drawing/2014/main" id="{1C2DD713-1C7F-7318-0EA6-F39F020427E4}"/>
              </a:ext>
            </a:extLst>
          </p:cNvPr>
          <p:cNvSpPr>
            <a:spLocks noGrp="1"/>
          </p:cNvSpPr>
          <p:nvPr>
            <p:ph idx="1"/>
          </p:nvPr>
        </p:nvSpPr>
        <p:spPr>
          <a:xfrm>
            <a:off x="899592" y="1233996"/>
            <a:ext cx="7920880" cy="4892167"/>
          </a:xfrm>
        </p:spPr>
        <p:txBody>
          <a:bodyPr>
            <a:normAutofit/>
          </a:bodyPr>
          <a:lstStyle/>
          <a:p>
            <a:pPr marL="0" indent="0">
              <a:buNone/>
            </a:pPr>
            <a:endParaRPr lang="fi-FI" dirty="0"/>
          </a:p>
          <a:p>
            <a:r>
              <a:rPr lang="fi-FI" dirty="0"/>
              <a:t>Palkkatuki samasta henkilöstä voidaan myöntää </a:t>
            </a:r>
            <a:r>
              <a:rPr lang="fi-FI" b="1" dirty="0"/>
              <a:t>eri työnantajalle</a:t>
            </a:r>
            <a:r>
              <a:rPr lang="fi-FI" dirty="0"/>
              <a:t> välittömästi edellisen tukijakson päätyttyä, mikäli henkilö kuuluu edelleen palkkatuen kohderyhmään </a:t>
            </a:r>
          </a:p>
          <a:p>
            <a:r>
              <a:rPr lang="fi-FI" dirty="0"/>
              <a:t>Tuen myöntäminen uudelleen </a:t>
            </a:r>
            <a:r>
              <a:rPr lang="fi-FI" b="1" dirty="0"/>
              <a:t>samalle työnantajalle </a:t>
            </a:r>
            <a:r>
              <a:rPr lang="fi-FI" dirty="0"/>
              <a:t>tulee mahdolliseksi, kun 3 vuotta kulunut aiemman tukijakson päättymisestä pl. alentuneesti työkykyisen </a:t>
            </a:r>
            <a:r>
              <a:rPr lang="fi-FI" dirty="0" err="1"/>
              <a:t>palkkatuki</a:t>
            </a:r>
            <a:endParaRPr lang="fi-FI" dirty="0"/>
          </a:p>
        </p:txBody>
      </p:sp>
      <p:sp>
        <p:nvSpPr>
          <p:cNvPr id="4" name="Päivämäärän paikkamerkki 3">
            <a:extLst>
              <a:ext uri="{FF2B5EF4-FFF2-40B4-BE49-F238E27FC236}">
                <a16:creationId xmlns:a16="http://schemas.microsoft.com/office/drawing/2014/main" id="{73A0DD96-28CD-850A-ED83-A01D64570531}"/>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FEEF007D-3814-C1C6-47EB-888E21AA8059}"/>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0D74B141-70A1-DCEE-7AF5-9D661DC4CECE}"/>
              </a:ext>
            </a:extLst>
          </p:cNvPr>
          <p:cNvSpPr>
            <a:spLocks noGrp="1"/>
          </p:cNvSpPr>
          <p:nvPr>
            <p:ph type="sldNum" sz="quarter" idx="12"/>
          </p:nvPr>
        </p:nvSpPr>
        <p:spPr/>
        <p:txBody>
          <a:bodyPr/>
          <a:lstStyle/>
          <a:p>
            <a:fld id="{90912E3B-9838-4611-AED2-1868E41D44C1}" type="slidenum">
              <a:rPr lang="fi-FI" smtClean="0"/>
              <a:pPr/>
              <a:t>13</a:t>
            </a:fld>
            <a:endParaRPr lang="fi-FI"/>
          </a:p>
        </p:txBody>
      </p:sp>
    </p:spTree>
    <p:extLst>
      <p:ext uri="{BB962C8B-B14F-4D97-AF65-F5344CB8AC3E}">
        <p14:creationId xmlns:p14="http://schemas.microsoft.com/office/powerpoint/2010/main" val="1221113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2FB32A-81C8-B48D-747C-FAA231EAC847}"/>
              </a:ext>
            </a:extLst>
          </p:cNvPr>
          <p:cNvSpPr>
            <a:spLocks noGrp="1"/>
          </p:cNvSpPr>
          <p:nvPr>
            <p:ph type="title"/>
          </p:nvPr>
        </p:nvSpPr>
        <p:spPr>
          <a:xfrm>
            <a:off x="899592" y="515258"/>
            <a:ext cx="7920880" cy="481336"/>
          </a:xfrm>
        </p:spPr>
        <p:txBody>
          <a:bodyPr/>
          <a:lstStyle/>
          <a:p>
            <a:r>
              <a:rPr lang="fi-FI" b="1" dirty="0"/>
              <a:t>55 täyttäneiden työllistämistuki</a:t>
            </a:r>
          </a:p>
        </p:txBody>
      </p:sp>
      <p:sp>
        <p:nvSpPr>
          <p:cNvPr id="3" name="Sisällön paikkamerkki 2">
            <a:extLst>
              <a:ext uri="{FF2B5EF4-FFF2-40B4-BE49-F238E27FC236}">
                <a16:creationId xmlns:a16="http://schemas.microsoft.com/office/drawing/2014/main" id="{52D99ED9-1B86-ECD8-2EDD-EEA876C387FD}"/>
              </a:ext>
            </a:extLst>
          </p:cNvPr>
          <p:cNvSpPr>
            <a:spLocks noGrp="1"/>
          </p:cNvSpPr>
          <p:nvPr>
            <p:ph idx="1"/>
          </p:nvPr>
        </p:nvSpPr>
        <p:spPr>
          <a:xfrm>
            <a:off x="899592" y="1140431"/>
            <a:ext cx="7920880" cy="4985732"/>
          </a:xfrm>
        </p:spPr>
        <p:txBody>
          <a:bodyPr>
            <a:normAutofit/>
          </a:bodyPr>
          <a:lstStyle/>
          <a:p>
            <a:pPr marL="457200" indent="-457200">
              <a:buAutoNum type="arabicParenR"/>
            </a:pPr>
            <a:r>
              <a:rPr lang="fi-FI" sz="2000" dirty="0"/>
              <a:t>palkattava työtön työnhakija on täyttänyt 55 vuotta </a:t>
            </a:r>
          </a:p>
          <a:p>
            <a:pPr marL="457200" indent="-457200">
              <a:buAutoNum type="arabicParenR"/>
            </a:pPr>
            <a:r>
              <a:rPr lang="fi-FI" sz="2000" dirty="0"/>
              <a:t>palkattava työtön työnhakija on ollut työtön vähintään 24 kuukautta työllistämistuen myöntämistä välittömästi edeltäneiden 28 kuukauden aikana </a:t>
            </a:r>
            <a:endParaRPr lang="fi-FI" sz="2000" b="1" dirty="0"/>
          </a:p>
          <a:p>
            <a:pPr marL="0" indent="0">
              <a:buNone/>
            </a:pPr>
            <a:r>
              <a:rPr lang="fi-FI" sz="2000" dirty="0"/>
              <a:t>Työllistämistuen myöntäminen edellyttää lisäksi, että </a:t>
            </a:r>
          </a:p>
          <a:p>
            <a:r>
              <a:rPr lang="fi-FI" sz="2000" dirty="0"/>
              <a:t>työsopimuksessa taattu vähimmäistyöaika on 25 tuntia viikossa tai, jos alan säännöllinen enimmäistyöaika on alle 37,5 tuntia viikossa, vähintään 65 prosenttia alan säännöllisestä enimmäistyöajasta</a:t>
            </a:r>
          </a:p>
          <a:p>
            <a:r>
              <a:rPr lang="fi-FI" sz="2000" dirty="0"/>
              <a:t>työnantaja sitoutuu maksamaan vähintään kyseiseen työsuhteeseen sovellettavan työehtosopimuksen mukaista palkkaa tai, jollei sovellettavaa työehtosopimusta ole, tavanomaisen ja kohtuullisen palkan kyseisestä työstä</a:t>
            </a:r>
          </a:p>
        </p:txBody>
      </p:sp>
      <p:sp>
        <p:nvSpPr>
          <p:cNvPr id="4" name="Päivämäärän paikkamerkki 3">
            <a:extLst>
              <a:ext uri="{FF2B5EF4-FFF2-40B4-BE49-F238E27FC236}">
                <a16:creationId xmlns:a16="http://schemas.microsoft.com/office/drawing/2014/main" id="{AB0B382C-8BC4-233B-16B5-789612C9EF9B}"/>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7DE56F84-BA1E-2071-EB81-AF7625F947F8}"/>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D6D2D697-BC78-CE5F-7BF3-A5DBD306203B}"/>
              </a:ext>
            </a:extLst>
          </p:cNvPr>
          <p:cNvSpPr>
            <a:spLocks noGrp="1"/>
          </p:cNvSpPr>
          <p:nvPr>
            <p:ph type="sldNum" sz="quarter" idx="12"/>
          </p:nvPr>
        </p:nvSpPr>
        <p:spPr/>
        <p:txBody>
          <a:bodyPr/>
          <a:lstStyle/>
          <a:p>
            <a:fld id="{90912E3B-9838-4611-AED2-1868E41D44C1}" type="slidenum">
              <a:rPr lang="fi-FI" smtClean="0"/>
              <a:pPr/>
              <a:t>14</a:t>
            </a:fld>
            <a:endParaRPr lang="fi-FI"/>
          </a:p>
        </p:txBody>
      </p:sp>
    </p:spTree>
    <p:extLst>
      <p:ext uri="{BB962C8B-B14F-4D97-AF65-F5344CB8AC3E}">
        <p14:creationId xmlns:p14="http://schemas.microsoft.com/office/powerpoint/2010/main" val="181738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C8274E-629F-72C9-C122-846C71E4C795}"/>
              </a:ext>
            </a:extLst>
          </p:cNvPr>
          <p:cNvSpPr>
            <a:spLocks noGrp="1"/>
          </p:cNvSpPr>
          <p:nvPr>
            <p:ph type="title"/>
          </p:nvPr>
        </p:nvSpPr>
        <p:spPr/>
        <p:txBody>
          <a:bodyPr/>
          <a:lstStyle/>
          <a:p>
            <a:r>
              <a:rPr lang="fi-FI" b="1" dirty="0"/>
              <a:t>55 täyttäneiden työllistämistuki</a:t>
            </a:r>
            <a:endParaRPr lang="fi-FI" dirty="0"/>
          </a:p>
        </p:txBody>
      </p:sp>
      <p:sp>
        <p:nvSpPr>
          <p:cNvPr id="3" name="Sisällön paikkamerkki 2">
            <a:extLst>
              <a:ext uri="{FF2B5EF4-FFF2-40B4-BE49-F238E27FC236}">
                <a16:creationId xmlns:a16="http://schemas.microsoft.com/office/drawing/2014/main" id="{1D2BFFBB-BF17-9645-2A29-FA23DE32E265}"/>
              </a:ext>
            </a:extLst>
          </p:cNvPr>
          <p:cNvSpPr>
            <a:spLocks noGrp="1"/>
          </p:cNvSpPr>
          <p:nvPr>
            <p:ph idx="1"/>
          </p:nvPr>
        </p:nvSpPr>
        <p:spPr>
          <a:xfrm>
            <a:off x="899592" y="1140431"/>
            <a:ext cx="7920880" cy="5202312"/>
          </a:xfrm>
        </p:spPr>
        <p:txBody>
          <a:bodyPr>
            <a:normAutofit fontScale="77500" lnSpcReduction="20000"/>
          </a:bodyPr>
          <a:lstStyle/>
          <a:p>
            <a:pPr marL="0" indent="0">
              <a:buNone/>
            </a:pPr>
            <a:r>
              <a:rPr lang="fi-FI" dirty="0"/>
              <a:t>Työllistämistukea ei myönnetä, jos:</a:t>
            </a:r>
          </a:p>
          <a:p>
            <a:r>
              <a:rPr lang="fi-FI" dirty="0"/>
              <a:t>työnantaja on työllistämistuen hakemista edeltäneiden 12 kuukauden aikana irtisanonut tuotannollisista tai taloudellisista syistä työntekijöitä, eikä työnantaja ole tämän jälkeen palkannut työntekijöitä siten, että työnantajaan työsuhteessa olevien työntekijöiden määrä työllistämistuen myöntämishetkellä on vähintään yhtä suuri kuin työntekijöiden määrä irtisanomisajankohtana</a:t>
            </a:r>
          </a:p>
          <a:p>
            <a:r>
              <a:rPr lang="fi-FI" dirty="0"/>
              <a:t>työnantaja on laiminlyönyt palkanmaksuvelvollisuuttaan tai velvollisuuksiaan suorittaa veroja tai lakisääteisiä maksuja</a:t>
            </a:r>
          </a:p>
          <a:p>
            <a:r>
              <a:rPr lang="fi-FI" dirty="0"/>
              <a:t>työnantaja on syyllistynyt valtionavustuslain 7 §:n 2 momentissa tarkoitettuun menettelyyn</a:t>
            </a:r>
          </a:p>
          <a:p>
            <a:r>
              <a:rPr lang="fi-FI" dirty="0"/>
              <a:t>työnantajalle on aiemmin myönnetty 55 vuotta täyttäneiden työllistämistukea tai tämän lain 7 luvussa tarkoitettua palkkatukea saman henkilön työsuhteesta aiheutuviin palkkakustannuksiin ja tuen päättymisestä on kulunut alle kolme vuotta</a:t>
            </a:r>
          </a:p>
          <a:p>
            <a:r>
              <a:rPr lang="fi-FI" dirty="0"/>
              <a:t>työnantajalle on myönnetty saman henkilön palkkakustannuksiin muuta tukea</a:t>
            </a:r>
          </a:p>
          <a:p>
            <a:r>
              <a:rPr lang="fi-FI" dirty="0"/>
              <a:t>työsuhde, jota varten tuki on tarkoitettu, on alkanut ennen kuin tuen myöntämisestä on tehty päätös</a:t>
            </a:r>
          </a:p>
          <a:p>
            <a:r>
              <a:rPr lang="fi-FI" dirty="0"/>
              <a:t>palkattava henkilö on vuorotteluvapaalain 9 §:ssä tarkoitettu sijainen</a:t>
            </a:r>
          </a:p>
          <a:p>
            <a:r>
              <a:rPr lang="fi-FI" dirty="0"/>
              <a:t>tuella palkattavan palkka määräytyisi yksinomaan työn tuloksen perusteella</a:t>
            </a:r>
          </a:p>
        </p:txBody>
      </p:sp>
      <p:sp>
        <p:nvSpPr>
          <p:cNvPr id="4" name="Päivämäärän paikkamerkki 3">
            <a:extLst>
              <a:ext uri="{FF2B5EF4-FFF2-40B4-BE49-F238E27FC236}">
                <a16:creationId xmlns:a16="http://schemas.microsoft.com/office/drawing/2014/main" id="{F2CE9CA6-E076-7069-6E86-C5DC07F98FAC}"/>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ACCC7DBB-F16E-4D69-6E90-037DAD7A0EE1}"/>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5BF2593D-3872-062E-AB27-4066BDDAD352}"/>
              </a:ext>
            </a:extLst>
          </p:cNvPr>
          <p:cNvSpPr>
            <a:spLocks noGrp="1"/>
          </p:cNvSpPr>
          <p:nvPr>
            <p:ph type="sldNum" sz="quarter" idx="12"/>
          </p:nvPr>
        </p:nvSpPr>
        <p:spPr/>
        <p:txBody>
          <a:bodyPr/>
          <a:lstStyle/>
          <a:p>
            <a:fld id="{90912E3B-9838-4611-AED2-1868E41D44C1}" type="slidenum">
              <a:rPr lang="fi-FI" smtClean="0"/>
              <a:pPr/>
              <a:t>15</a:t>
            </a:fld>
            <a:endParaRPr lang="fi-FI"/>
          </a:p>
        </p:txBody>
      </p:sp>
    </p:spTree>
    <p:extLst>
      <p:ext uri="{BB962C8B-B14F-4D97-AF65-F5344CB8AC3E}">
        <p14:creationId xmlns:p14="http://schemas.microsoft.com/office/powerpoint/2010/main" val="71192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F50292-3961-1337-AD59-6925E2A051BE}"/>
              </a:ext>
            </a:extLst>
          </p:cNvPr>
          <p:cNvSpPr>
            <a:spLocks noGrp="1"/>
          </p:cNvSpPr>
          <p:nvPr>
            <p:ph type="title"/>
          </p:nvPr>
        </p:nvSpPr>
        <p:spPr/>
        <p:txBody>
          <a:bodyPr/>
          <a:lstStyle/>
          <a:p>
            <a:r>
              <a:rPr lang="fi-FI" b="1" dirty="0"/>
              <a:t>55 täyttäneiden työllistämistuki</a:t>
            </a:r>
            <a:endParaRPr lang="fi-FI" dirty="0"/>
          </a:p>
        </p:txBody>
      </p:sp>
      <p:sp>
        <p:nvSpPr>
          <p:cNvPr id="3" name="Sisällön paikkamerkki 2">
            <a:extLst>
              <a:ext uri="{FF2B5EF4-FFF2-40B4-BE49-F238E27FC236}">
                <a16:creationId xmlns:a16="http://schemas.microsoft.com/office/drawing/2014/main" id="{3F683027-8720-0A38-CB60-30856C88BFFB}"/>
              </a:ext>
            </a:extLst>
          </p:cNvPr>
          <p:cNvSpPr>
            <a:spLocks noGrp="1"/>
          </p:cNvSpPr>
          <p:nvPr>
            <p:ph idx="1"/>
          </p:nvPr>
        </p:nvSpPr>
        <p:spPr>
          <a:xfrm>
            <a:off x="899592" y="1263721"/>
            <a:ext cx="7920880" cy="4862442"/>
          </a:xfrm>
        </p:spPr>
        <p:txBody>
          <a:bodyPr/>
          <a:lstStyle/>
          <a:p>
            <a:pPr marL="0" indent="0">
              <a:buNone/>
            </a:pPr>
            <a:r>
              <a:rPr lang="fi-FI" dirty="0"/>
              <a:t>Määrä ja kesto</a:t>
            </a:r>
          </a:p>
          <a:p>
            <a:r>
              <a:rPr lang="fi-FI" dirty="0"/>
              <a:t>70% palkkakustannuksista (enintään 1770 e/kk) </a:t>
            </a:r>
          </a:p>
          <a:p>
            <a:r>
              <a:rPr lang="fi-FI" dirty="0"/>
              <a:t>10 kk, kuitenkin enintään työsuhteen keston ajalta</a:t>
            </a:r>
          </a:p>
          <a:p>
            <a:pPr marL="0" indent="0">
              <a:buNone/>
            </a:pPr>
            <a:r>
              <a:rPr lang="fi-FI" dirty="0"/>
              <a:t>Muuta huomioitavaa</a:t>
            </a:r>
          </a:p>
          <a:p>
            <a:r>
              <a:rPr lang="fi-FI" dirty="0"/>
              <a:t>työntekijän siirtäminen ei ole mahdollista pl. liikkeenluovutustilanteet</a:t>
            </a:r>
          </a:p>
          <a:p>
            <a:r>
              <a:rPr lang="fi-FI" dirty="0"/>
              <a:t>tukijaksoa ei voi jatkaa ennen kuin tuen myöntämisen ehdot täyttyvät uudelleen (mm. 24/28 kk työttömyys)</a:t>
            </a:r>
          </a:p>
          <a:p>
            <a:pPr marL="0" indent="0">
              <a:buNone/>
            </a:pPr>
            <a:endParaRPr lang="fi-FI" dirty="0"/>
          </a:p>
        </p:txBody>
      </p:sp>
      <p:sp>
        <p:nvSpPr>
          <p:cNvPr id="4" name="Päivämäärän paikkamerkki 3">
            <a:extLst>
              <a:ext uri="{FF2B5EF4-FFF2-40B4-BE49-F238E27FC236}">
                <a16:creationId xmlns:a16="http://schemas.microsoft.com/office/drawing/2014/main" id="{A1CDBD41-7FED-265E-86E8-3F9A13A7BC42}"/>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2934CFA4-7DE8-B421-87C3-3ACEC586D006}"/>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799D7DE9-5D26-687A-F1B3-ECC0164C0E6D}"/>
              </a:ext>
            </a:extLst>
          </p:cNvPr>
          <p:cNvSpPr>
            <a:spLocks noGrp="1"/>
          </p:cNvSpPr>
          <p:nvPr>
            <p:ph type="sldNum" sz="quarter" idx="12"/>
          </p:nvPr>
        </p:nvSpPr>
        <p:spPr/>
        <p:txBody>
          <a:bodyPr/>
          <a:lstStyle/>
          <a:p>
            <a:fld id="{90912E3B-9838-4611-AED2-1868E41D44C1}" type="slidenum">
              <a:rPr lang="fi-FI" smtClean="0"/>
              <a:pPr/>
              <a:t>16</a:t>
            </a:fld>
            <a:endParaRPr lang="fi-FI"/>
          </a:p>
        </p:txBody>
      </p:sp>
    </p:spTree>
    <p:extLst>
      <p:ext uri="{BB962C8B-B14F-4D97-AF65-F5344CB8AC3E}">
        <p14:creationId xmlns:p14="http://schemas.microsoft.com/office/powerpoint/2010/main" val="40516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4467FA-A8F1-C7A1-6326-5ABFFB8C004D}"/>
              </a:ext>
            </a:extLst>
          </p:cNvPr>
          <p:cNvSpPr>
            <a:spLocks noGrp="1"/>
          </p:cNvSpPr>
          <p:nvPr>
            <p:ph type="title"/>
          </p:nvPr>
        </p:nvSpPr>
        <p:spPr/>
        <p:txBody>
          <a:bodyPr/>
          <a:lstStyle/>
          <a:p>
            <a:r>
              <a:rPr lang="fi-FI" dirty="0"/>
              <a:t>Muun tuen vaikutus palkkatuen maksamiseen</a:t>
            </a:r>
          </a:p>
        </p:txBody>
      </p:sp>
      <p:sp>
        <p:nvSpPr>
          <p:cNvPr id="3" name="Sisällön paikkamerkki 2">
            <a:extLst>
              <a:ext uri="{FF2B5EF4-FFF2-40B4-BE49-F238E27FC236}">
                <a16:creationId xmlns:a16="http://schemas.microsoft.com/office/drawing/2014/main" id="{EB196C6D-88DB-0836-0180-F32EF78D579C}"/>
              </a:ext>
            </a:extLst>
          </p:cNvPr>
          <p:cNvSpPr>
            <a:spLocks noGrp="1"/>
          </p:cNvSpPr>
          <p:nvPr>
            <p:ph idx="1"/>
          </p:nvPr>
        </p:nvSpPr>
        <p:spPr>
          <a:xfrm>
            <a:off x="899592" y="1051034"/>
            <a:ext cx="7920880" cy="5291709"/>
          </a:xfrm>
        </p:spPr>
        <p:txBody>
          <a:bodyPr>
            <a:noAutofit/>
          </a:bodyPr>
          <a:lstStyle/>
          <a:p>
            <a:r>
              <a:rPr lang="fi-FI" sz="2000" dirty="0"/>
              <a:t>Palkkatuki yhdessä muiden samoihin palkkakustannuksiin myönnettyjen tukien ja oppisopimuskoulutuksen perusteella maksettavan koulutuskorvauksen kanssa </a:t>
            </a:r>
            <a:r>
              <a:rPr lang="fi-FI" sz="2000" dirty="0">
                <a:solidFill>
                  <a:srgbClr val="FF0000"/>
                </a:solidFill>
              </a:rPr>
              <a:t>ei saa ylittää tuella palkatusta aiheutuneita palkkakustannuksia</a:t>
            </a:r>
            <a:r>
              <a:rPr lang="fi-FI" sz="2000" dirty="0"/>
              <a:t> </a:t>
            </a:r>
          </a:p>
          <a:p>
            <a:r>
              <a:rPr lang="fi-FI" sz="2000" dirty="0"/>
              <a:t>Jos tuet ylittävät palkkakustannusten määrän, palkkatuesta vähennetään palkkakustannukset ylittävä määrä. Palkkakustannuksella tarkoitetaan 5 §:ssä tarkoitettuja palkkatuella katettavia kustannuksia. </a:t>
            </a:r>
          </a:p>
          <a:p>
            <a:r>
              <a:rPr lang="fi-FI" sz="2000" dirty="0"/>
              <a:t>Palkkatuella katettaviksi palkkakustannuksiksi katsotaan työntekijälle maksettava työaikaan tai urakan suorittamiseen perustuva ennakonpidätyksen alainen palkka. Palkkaan lasketaan mukaan myös säännölliseen työaikaan ja olosuhteisiin liittyvät palkan lisät, kuten ilta- ja sunnuntailisät tai kylmänalueenlisä. Työaikaan ja olosuhteisiin liittyvät palkan lisät luetaan korvattaviin palkkakustannuksiin riippumatta siitä, perustuvatko ne työlainsäädäntöön vai sovellettavaan työehtosopimukseen.</a:t>
            </a:r>
          </a:p>
        </p:txBody>
      </p:sp>
      <p:sp>
        <p:nvSpPr>
          <p:cNvPr id="4" name="Päivämäärän paikkamerkki 3">
            <a:extLst>
              <a:ext uri="{FF2B5EF4-FFF2-40B4-BE49-F238E27FC236}">
                <a16:creationId xmlns:a16="http://schemas.microsoft.com/office/drawing/2014/main" id="{CC69BC52-857B-0F3A-2A70-268367B3AFE5}"/>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2C641210-484F-E701-192E-6CC77AE6D840}"/>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2E053AF9-0C21-A874-79E6-3B44E268254F}"/>
              </a:ext>
            </a:extLst>
          </p:cNvPr>
          <p:cNvSpPr>
            <a:spLocks noGrp="1"/>
          </p:cNvSpPr>
          <p:nvPr>
            <p:ph type="sldNum" sz="quarter" idx="12"/>
          </p:nvPr>
        </p:nvSpPr>
        <p:spPr/>
        <p:txBody>
          <a:bodyPr/>
          <a:lstStyle/>
          <a:p>
            <a:fld id="{90912E3B-9838-4611-AED2-1868E41D44C1}" type="slidenum">
              <a:rPr lang="fi-FI" smtClean="0"/>
              <a:pPr/>
              <a:t>17</a:t>
            </a:fld>
            <a:endParaRPr lang="fi-FI"/>
          </a:p>
        </p:txBody>
      </p:sp>
    </p:spTree>
    <p:extLst>
      <p:ext uri="{BB962C8B-B14F-4D97-AF65-F5344CB8AC3E}">
        <p14:creationId xmlns:p14="http://schemas.microsoft.com/office/powerpoint/2010/main" val="3052899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B6E8EC-1F30-C41D-15E3-A27AE361DA60}"/>
              </a:ext>
            </a:extLst>
          </p:cNvPr>
          <p:cNvSpPr>
            <a:spLocks noGrp="1"/>
          </p:cNvSpPr>
          <p:nvPr>
            <p:ph type="title"/>
          </p:nvPr>
        </p:nvSpPr>
        <p:spPr>
          <a:xfrm>
            <a:off x="899592" y="515257"/>
            <a:ext cx="7920880" cy="567309"/>
          </a:xfrm>
        </p:spPr>
        <p:txBody>
          <a:bodyPr/>
          <a:lstStyle/>
          <a:p>
            <a:r>
              <a:rPr lang="fi-FI" dirty="0"/>
              <a:t>Muun tuen vaikutus palkkatuen maksamiseen</a:t>
            </a:r>
          </a:p>
        </p:txBody>
      </p:sp>
      <p:sp>
        <p:nvSpPr>
          <p:cNvPr id="3" name="Sisällön paikkamerkki 2">
            <a:extLst>
              <a:ext uri="{FF2B5EF4-FFF2-40B4-BE49-F238E27FC236}">
                <a16:creationId xmlns:a16="http://schemas.microsoft.com/office/drawing/2014/main" id="{DB88095C-B57D-0CAC-AA99-A1BF4C215CF7}"/>
              </a:ext>
            </a:extLst>
          </p:cNvPr>
          <p:cNvSpPr>
            <a:spLocks noGrp="1"/>
          </p:cNvSpPr>
          <p:nvPr>
            <p:ph idx="1"/>
          </p:nvPr>
        </p:nvSpPr>
        <p:spPr>
          <a:xfrm>
            <a:off x="899592" y="1460938"/>
            <a:ext cx="7920880" cy="4665225"/>
          </a:xfrm>
        </p:spPr>
        <p:txBody>
          <a:bodyPr/>
          <a:lstStyle/>
          <a:p>
            <a:r>
              <a:rPr lang="fi-FI" dirty="0"/>
              <a:t>Jos muu tuki on myönnetty ainoastaan kuluihin, joita ei voida palkkatuella kattaa, eikä kyseessä ole oppisopimuksen perusteella maksettava koulutuskorvaus, ei muulla tuella ole vaikutusta palkkatukeen </a:t>
            </a:r>
          </a:p>
          <a:p>
            <a:r>
              <a:rPr lang="fi-FI" dirty="0"/>
              <a:t>Jos muu tuki on myönnetty yksiselitteisesti esimerkiksi palkan sivukuluihin, ei tukia ole </a:t>
            </a:r>
            <a:r>
              <a:rPr lang="fi-FI"/>
              <a:t>tarpeen yhteensovittaa </a:t>
            </a:r>
            <a:endParaRPr lang="fi-FI" dirty="0"/>
          </a:p>
          <a:p>
            <a:r>
              <a:rPr lang="fi-FI" dirty="0"/>
              <a:t>Jos työnantajalle on myönnetty saman työntekijän palkkakustannuksiin muuta tukea ilman, että tukea on nimenomaisesti kohdennettu kustannuksiin, joita ei voida palkkatuella kattaa, tuki katsotaan samoihin palkkakustannuksiin kohdentuvaksi.</a:t>
            </a:r>
          </a:p>
        </p:txBody>
      </p:sp>
      <p:sp>
        <p:nvSpPr>
          <p:cNvPr id="4" name="Päivämäärän paikkamerkki 3">
            <a:extLst>
              <a:ext uri="{FF2B5EF4-FFF2-40B4-BE49-F238E27FC236}">
                <a16:creationId xmlns:a16="http://schemas.microsoft.com/office/drawing/2014/main" id="{6D229981-D0D1-02CB-ECF4-7F955F23C9C2}"/>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9FE60380-BC1B-1D26-D1BF-EF5F67B96788}"/>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B7B9A781-8465-86E3-25A5-6B6995163199}"/>
              </a:ext>
            </a:extLst>
          </p:cNvPr>
          <p:cNvSpPr>
            <a:spLocks noGrp="1"/>
          </p:cNvSpPr>
          <p:nvPr>
            <p:ph type="sldNum" sz="quarter" idx="12"/>
          </p:nvPr>
        </p:nvSpPr>
        <p:spPr/>
        <p:txBody>
          <a:bodyPr/>
          <a:lstStyle/>
          <a:p>
            <a:fld id="{90912E3B-9838-4611-AED2-1868E41D44C1}" type="slidenum">
              <a:rPr lang="fi-FI" smtClean="0"/>
              <a:pPr/>
              <a:t>18</a:t>
            </a:fld>
            <a:endParaRPr lang="fi-FI"/>
          </a:p>
        </p:txBody>
      </p:sp>
    </p:spTree>
    <p:extLst>
      <p:ext uri="{BB962C8B-B14F-4D97-AF65-F5344CB8AC3E}">
        <p14:creationId xmlns:p14="http://schemas.microsoft.com/office/powerpoint/2010/main" val="3969889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88601A-8F52-9844-40A2-FB9BBBCB23EA}"/>
              </a:ext>
            </a:extLst>
          </p:cNvPr>
          <p:cNvSpPr>
            <a:spLocks noGrp="1"/>
          </p:cNvSpPr>
          <p:nvPr>
            <p:ph type="title"/>
          </p:nvPr>
        </p:nvSpPr>
        <p:spPr>
          <a:xfrm>
            <a:off x="899592" y="515258"/>
            <a:ext cx="7920880" cy="687378"/>
          </a:xfrm>
        </p:spPr>
        <p:txBody>
          <a:bodyPr/>
          <a:lstStyle/>
          <a:p>
            <a:r>
              <a:rPr lang="fi-FI" b="1" dirty="0"/>
              <a:t>Kysymyksiä</a:t>
            </a:r>
          </a:p>
        </p:txBody>
      </p:sp>
      <p:sp>
        <p:nvSpPr>
          <p:cNvPr id="3" name="Sisällön paikkamerkki 2">
            <a:extLst>
              <a:ext uri="{FF2B5EF4-FFF2-40B4-BE49-F238E27FC236}">
                <a16:creationId xmlns:a16="http://schemas.microsoft.com/office/drawing/2014/main" id="{557CA606-A0A1-D0D0-CA4D-88C6639F8340}"/>
              </a:ext>
            </a:extLst>
          </p:cNvPr>
          <p:cNvSpPr>
            <a:spLocks noGrp="1"/>
          </p:cNvSpPr>
          <p:nvPr>
            <p:ph idx="1"/>
          </p:nvPr>
        </p:nvSpPr>
        <p:spPr>
          <a:xfrm>
            <a:off x="899592" y="1033670"/>
            <a:ext cx="7920880" cy="5092493"/>
          </a:xfrm>
        </p:spPr>
        <p:txBody>
          <a:bodyPr>
            <a:normAutofit/>
          </a:bodyPr>
          <a:lstStyle/>
          <a:p>
            <a:r>
              <a:rPr lang="fi-FI" dirty="0">
                <a:effectLst/>
                <a:latin typeface="Arial" panose="020B0604020202020204" pitchFamily="34" charset="0"/>
                <a:ea typeface="Calibri" panose="020F0502020204030204" pitchFamily="34" charset="0"/>
              </a:rPr>
              <a:t>Mitä huomioitavaa, kun henkilöstöalan yritys hakee palkkatukea käyttäjäyritykselle työllistettävän työntekijän palkkaamiseksi? </a:t>
            </a:r>
          </a:p>
          <a:p>
            <a:pPr lvl="1"/>
            <a:r>
              <a:rPr lang="fi-FI" dirty="0">
                <a:latin typeface="Arial" panose="020B0604020202020204" pitchFamily="34" charset="0"/>
              </a:rPr>
              <a:t>Työantaja täyttää tuen edellytykset, siirtosopimus, käypä korvaus</a:t>
            </a:r>
            <a:endParaRPr lang="fi-FI" dirty="0">
              <a:effectLst/>
              <a:latin typeface="Arial" panose="020B0604020202020204" pitchFamily="34" charset="0"/>
              <a:ea typeface="Calibri" panose="020F0502020204030204" pitchFamily="34" charset="0"/>
            </a:endParaRPr>
          </a:p>
          <a:p>
            <a:r>
              <a:rPr lang="fi-FI" dirty="0">
                <a:effectLst/>
                <a:latin typeface="Arial" panose="020B0604020202020204" pitchFamily="34" charset="0"/>
                <a:ea typeface="Calibri" panose="020F0502020204030204" pitchFamily="34" charset="0"/>
              </a:rPr>
              <a:t>Kuinka pitkään maahanmuuttajan on pitänyt olla Suomessa, jotta voi saada palkkatukea?</a:t>
            </a:r>
          </a:p>
          <a:p>
            <a:pPr lvl="1"/>
            <a:r>
              <a:rPr lang="fi-FI" dirty="0">
                <a:latin typeface="Arial" panose="020B0604020202020204" pitchFamily="34" charset="0"/>
                <a:ea typeface="Calibri" panose="020F0502020204030204" pitchFamily="34" charset="0"/>
              </a:rPr>
              <a:t>Ei ole olemassa aikarajaa, täytyy olla työtön työnhakija</a:t>
            </a:r>
            <a:endParaRPr lang="fi-FI" dirty="0">
              <a:effectLst/>
              <a:latin typeface="Arial" panose="020B0604020202020204" pitchFamily="34" charset="0"/>
              <a:ea typeface="Calibri" panose="020F0502020204030204" pitchFamily="34" charset="0"/>
            </a:endParaRPr>
          </a:p>
          <a:p>
            <a:r>
              <a:rPr lang="fi-FI" dirty="0">
                <a:effectLst/>
                <a:latin typeface="Arial" panose="020B0604020202020204" pitchFamily="34" charset="0"/>
                <a:ea typeface="Calibri" panose="020F0502020204030204" pitchFamily="34" charset="0"/>
              </a:rPr>
              <a:t>Ja millainen viisumi maahanmuuttajataustaisella palkkatuen saajalla tulee olla?</a:t>
            </a:r>
            <a:r>
              <a:rPr lang="fi-FI" sz="2200" dirty="0">
                <a:latin typeface="Arial" panose="020B0604020202020204" pitchFamily="34" charset="0"/>
              </a:rPr>
              <a:t> </a:t>
            </a:r>
          </a:p>
          <a:p>
            <a:pPr lvl="1"/>
            <a:r>
              <a:rPr lang="fi-FI" dirty="0">
                <a:latin typeface="Arial" panose="020B0604020202020204" pitchFamily="34" charset="0"/>
              </a:rPr>
              <a:t>Työnteko-oikeus Suomessa määräytyy kansalaisuuden mukaan</a:t>
            </a:r>
          </a:p>
          <a:p>
            <a:pPr marL="355600" lvl="1" indent="0">
              <a:buNone/>
            </a:pPr>
            <a:r>
              <a:rPr lang="fi-FI" dirty="0">
                <a:latin typeface="Arial" panose="020B0604020202020204" pitchFamily="34" charset="0"/>
                <a:hlinkClick r:id="rId3"/>
              </a:rPr>
              <a:t>https://migri.fi/tyonteko-ilman-oleskelulupaa</a:t>
            </a:r>
            <a:endParaRPr lang="fi-FI" dirty="0">
              <a:latin typeface="Arial" panose="020B0604020202020204" pitchFamily="34" charset="0"/>
            </a:endParaRPr>
          </a:p>
          <a:p>
            <a:pPr marL="355600" lvl="1" indent="0">
              <a:buNone/>
            </a:pPr>
            <a:r>
              <a:rPr lang="fi-FI">
                <a:latin typeface="Arial" panose="020B0604020202020204" pitchFamily="34" charset="0"/>
                <a:hlinkClick r:id="rId4"/>
              </a:rPr>
              <a:t>https://toimistot.te-palvelut.fi/lappi/tyolupa-asiat</a:t>
            </a:r>
            <a:endParaRPr lang="fi-FI" dirty="0">
              <a:latin typeface="Arial" panose="020B0604020202020204" pitchFamily="34" charset="0"/>
            </a:endParaRPr>
          </a:p>
          <a:p>
            <a:pPr marL="355600" lvl="1" indent="0">
              <a:buNone/>
            </a:pPr>
            <a:endParaRPr lang="fi-FI" dirty="0">
              <a:effectLst/>
              <a:latin typeface="Arial" panose="020B0604020202020204" pitchFamily="34" charset="0"/>
              <a:ea typeface="Calibri" panose="020F0502020204030204" pitchFamily="34" charset="0"/>
            </a:endParaRPr>
          </a:p>
          <a:p>
            <a:pPr marL="0" indent="0">
              <a:buNone/>
            </a:pPr>
            <a:endParaRPr lang="fi-FI" dirty="0">
              <a:effectLst/>
              <a:latin typeface="Arial" panose="020B0604020202020204" pitchFamily="34" charset="0"/>
              <a:ea typeface="Calibri" panose="020F0502020204030204" pitchFamily="34" charset="0"/>
            </a:endParaRPr>
          </a:p>
        </p:txBody>
      </p:sp>
      <p:sp>
        <p:nvSpPr>
          <p:cNvPr id="4" name="Päivämäärän paikkamerkki 3">
            <a:extLst>
              <a:ext uri="{FF2B5EF4-FFF2-40B4-BE49-F238E27FC236}">
                <a16:creationId xmlns:a16="http://schemas.microsoft.com/office/drawing/2014/main" id="{1BF472A7-D98E-AD86-9A83-95E4C33F498D}"/>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CA922672-E435-0F87-5123-6CFBA89B1488}"/>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C4653A78-E437-9162-3838-2306284534F5}"/>
              </a:ext>
            </a:extLst>
          </p:cNvPr>
          <p:cNvSpPr>
            <a:spLocks noGrp="1"/>
          </p:cNvSpPr>
          <p:nvPr>
            <p:ph type="sldNum" sz="quarter" idx="12"/>
          </p:nvPr>
        </p:nvSpPr>
        <p:spPr/>
        <p:txBody>
          <a:bodyPr/>
          <a:lstStyle/>
          <a:p>
            <a:fld id="{90912E3B-9838-4611-AED2-1868E41D44C1}" type="slidenum">
              <a:rPr lang="fi-FI" smtClean="0"/>
              <a:pPr/>
              <a:t>19</a:t>
            </a:fld>
            <a:endParaRPr lang="fi-FI"/>
          </a:p>
        </p:txBody>
      </p:sp>
    </p:spTree>
    <p:extLst>
      <p:ext uri="{BB962C8B-B14F-4D97-AF65-F5344CB8AC3E}">
        <p14:creationId xmlns:p14="http://schemas.microsoft.com/office/powerpoint/2010/main" val="245104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A9E717-35C4-153A-A8E3-B63BAC79A9CD}"/>
              </a:ext>
            </a:extLst>
          </p:cNvPr>
          <p:cNvSpPr>
            <a:spLocks noGrp="1"/>
          </p:cNvSpPr>
          <p:nvPr>
            <p:ph type="title"/>
          </p:nvPr>
        </p:nvSpPr>
        <p:spPr/>
        <p:txBody>
          <a:bodyPr/>
          <a:lstStyle/>
          <a:p>
            <a:r>
              <a:rPr lang="fi-FI" b="1" dirty="0"/>
              <a:t>Uudistuksen tavoitteet</a:t>
            </a:r>
          </a:p>
        </p:txBody>
      </p:sp>
      <p:sp>
        <p:nvSpPr>
          <p:cNvPr id="3" name="Sisällön paikkamerkki 2">
            <a:extLst>
              <a:ext uri="{FF2B5EF4-FFF2-40B4-BE49-F238E27FC236}">
                <a16:creationId xmlns:a16="http://schemas.microsoft.com/office/drawing/2014/main" id="{AC171B4D-7054-E7FC-32CD-56805FC40B53}"/>
              </a:ext>
            </a:extLst>
          </p:cNvPr>
          <p:cNvSpPr>
            <a:spLocks noGrp="1"/>
          </p:cNvSpPr>
          <p:nvPr>
            <p:ph idx="1"/>
          </p:nvPr>
        </p:nvSpPr>
        <p:spPr/>
        <p:txBody>
          <a:bodyPr/>
          <a:lstStyle/>
          <a:p>
            <a:r>
              <a:rPr lang="fi-FI" b="0" i="0" dirty="0">
                <a:solidFill>
                  <a:srgbClr val="242321"/>
                </a:solidFill>
                <a:effectLst/>
                <a:latin typeface="Arial" panose="020B0604020202020204" pitchFamily="34" charset="0"/>
              </a:rPr>
              <a:t>edistää heikossa työmarkkina-asemassa olevien työllistymistä </a:t>
            </a:r>
            <a:endParaRPr lang="fi-FI" dirty="0">
              <a:solidFill>
                <a:srgbClr val="242321"/>
              </a:solidFill>
              <a:latin typeface="Arial" panose="020B0604020202020204" pitchFamily="34" charset="0"/>
            </a:endParaRPr>
          </a:p>
          <a:p>
            <a:r>
              <a:rPr lang="fi-FI" b="0" i="0" dirty="0">
                <a:solidFill>
                  <a:srgbClr val="242321"/>
                </a:solidFill>
                <a:effectLst/>
                <a:latin typeface="Arial" panose="020B0604020202020204" pitchFamily="34" charset="0"/>
              </a:rPr>
              <a:t>lisätä palkkatuen käyttöä erityisesti yrityksissä</a:t>
            </a:r>
          </a:p>
          <a:p>
            <a:r>
              <a:rPr lang="fi-FI" b="0" i="0" dirty="0">
                <a:solidFill>
                  <a:srgbClr val="242321"/>
                </a:solidFill>
                <a:effectLst/>
                <a:latin typeface="Arial" panose="020B0604020202020204" pitchFamily="34" charset="0"/>
              </a:rPr>
              <a:t>työnantaja pystyisi ennakoimaan paremmin, millä ehdoilla ja kuinka paljon tukea työllistämiseen voisi saada</a:t>
            </a:r>
          </a:p>
          <a:p>
            <a:r>
              <a:rPr lang="fi-FI" b="0" i="0" dirty="0">
                <a:solidFill>
                  <a:srgbClr val="242321"/>
                </a:solidFill>
                <a:effectLst/>
                <a:latin typeface="Arial" panose="020B0604020202020204" pitchFamily="34" charset="0"/>
              </a:rPr>
              <a:t>myöntö- ja maksatusprosessin yksinkertaistaminen ja nopeuttaminen</a:t>
            </a:r>
            <a:endParaRPr lang="fi-FI" dirty="0"/>
          </a:p>
        </p:txBody>
      </p:sp>
      <p:sp>
        <p:nvSpPr>
          <p:cNvPr id="4" name="Päivämäärän paikkamerkki 3">
            <a:extLst>
              <a:ext uri="{FF2B5EF4-FFF2-40B4-BE49-F238E27FC236}">
                <a16:creationId xmlns:a16="http://schemas.microsoft.com/office/drawing/2014/main" id="{9A6E6F76-BF48-8771-422A-48049D0ED52D}"/>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C77C9536-CAB7-A5E1-B5C8-8ABD3665D1C2}"/>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E1D3807F-CD87-5663-42D5-CB5A49CB157A}"/>
              </a:ext>
            </a:extLst>
          </p:cNvPr>
          <p:cNvSpPr>
            <a:spLocks noGrp="1"/>
          </p:cNvSpPr>
          <p:nvPr>
            <p:ph type="sldNum" sz="quarter" idx="12"/>
          </p:nvPr>
        </p:nvSpPr>
        <p:spPr/>
        <p:txBody>
          <a:bodyPr/>
          <a:lstStyle/>
          <a:p>
            <a:fld id="{90912E3B-9838-4611-AED2-1868E41D44C1}" type="slidenum">
              <a:rPr lang="fi-FI" smtClean="0"/>
              <a:pPr/>
              <a:t>2</a:t>
            </a:fld>
            <a:endParaRPr lang="fi-FI"/>
          </a:p>
        </p:txBody>
      </p:sp>
    </p:spTree>
    <p:extLst>
      <p:ext uri="{BB962C8B-B14F-4D97-AF65-F5344CB8AC3E}">
        <p14:creationId xmlns:p14="http://schemas.microsoft.com/office/powerpoint/2010/main" val="546539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E7BE703-9267-A973-10EF-AFEB2848CBE6}"/>
              </a:ext>
            </a:extLst>
          </p:cNvPr>
          <p:cNvSpPr>
            <a:spLocks noGrp="1"/>
          </p:cNvSpPr>
          <p:nvPr>
            <p:ph type="title"/>
          </p:nvPr>
        </p:nvSpPr>
        <p:spPr>
          <a:xfrm>
            <a:off x="899592" y="515257"/>
            <a:ext cx="7920880" cy="647621"/>
          </a:xfrm>
        </p:spPr>
        <p:txBody>
          <a:bodyPr/>
          <a:lstStyle/>
          <a:p>
            <a:r>
              <a:rPr lang="fi-FI" b="1" dirty="0"/>
              <a:t>Kysymyksiä</a:t>
            </a:r>
          </a:p>
        </p:txBody>
      </p:sp>
      <p:sp>
        <p:nvSpPr>
          <p:cNvPr id="3" name="Sisällön paikkamerkki 2">
            <a:extLst>
              <a:ext uri="{FF2B5EF4-FFF2-40B4-BE49-F238E27FC236}">
                <a16:creationId xmlns:a16="http://schemas.microsoft.com/office/drawing/2014/main" id="{E07EB427-1C23-891F-180B-81561B2C0E8A}"/>
              </a:ext>
            </a:extLst>
          </p:cNvPr>
          <p:cNvSpPr>
            <a:spLocks noGrp="1"/>
          </p:cNvSpPr>
          <p:nvPr>
            <p:ph idx="1"/>
          </p:nvPr>
        </p:nvSpPr>
        <p:spPr>
          <a:xfrm>
            <a:off x="899592" y="1162878"/>
            <a:ext cx="7920880" cy="4963285"/>
          </a:xfrm>
        </p:spPr>
        <p:txBody>
          <a:bodyPr/>
          <a:lstStyle/>
          <a:p>
            <a:r>
              <a:rPr lang="fi-FI" dirty="0"/>
              <a:t>EU-kansalaiset ja heihin rinnastettavat voivat työskennellä Suomessa ilman oleskelulupaa (yli 3kk oleskelu tulisi rekisteröidä Maahanmuuttovirastolle tai maistraattiin (Pohjoismaat)</a:t>
            </a:r>
          </a:p>
          <a:p>
            <a:r>
              <a:rPr lang="fi-FI" dirty="0"/>
              <a:t>Kolmansien maiden kansalaisten työnteko Suomessa edellyttää oleskelulupaa</a:t>
            </a:r>
          </a:p>
          <a:p>
            <a:r>
              <a:rPr lang="fi-FI" dirty="0"/>
              <a:t>Työntekijän oleskeluluvan työnteko-oikeus on rajoitettu koskemaan ammattialaa tai- aloja, joille lupa on myönnetty</a:t>
            </a:r>
          </a:p>
          <a:p>
            <a:r>
              <a:rPr lang="fi-FI" dirty="0"/>
              <a:t>Joissakin tapauksissa oikeus voi olla rajoitettu tietyn työnantajan palveluksessa työskentelyyn</a:t>
            </a:r>
          </a:p>
          <a:p>
            <a:r>
              <a:rPr lang="fi-FI" dirty="0"/>
              <a:t>Opiskelijan oleskeluluvalla työnteko-oikeus 25h/vko</a:t>
            </a:r>
          </a:p>
          <a:p>
            <a:r>
              <a:rPr lang="fi-FI" b="1" dirty="0"/>
              <a:t>Työnteko-oikeudesta tulee aina merkintä henkilön oleskelulupakorttiin</a:t>
            </a:r>
          </a:p>
        </p:txBody>
      </p:sp>
      <p:sp>
        <p:nvSpPr>
          <p:cNvPr id="4" name="Päivämäärän paikkamerkki 3">
            <a:extLst>
              <a:ext uri="{FF2B5EF4-FFF2-40B4-BE49-F238E27FC236}">
                <a16:creationId xmlns:a16="http://schemas.microsoft.com/office/drawing/2014/main" id="{E573FBA0-6ED7-649B-DED5-C883E61AFFB0}"/>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9C5A06A8-C60D-AF3C-88A8-67BAFFDF76EE}"/>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FE823436-D7E3-D823-B944-67D67038DD07}"/>
              </a:ext>
            </a:extLst>
          </p:cNvPr>
          <p:cNvSpPr>
            <a:spLocks noGrp="1"/>
          </p:cNvSpPr>
          <p:nvPr>
            <p:ph type="sldNum" sz="quarter" idx="12"/>
          </p:nvPr>
        </p:nvSpPr>
        <p:spPr/>
        <p:txBody>
          <a:bodyPr/>
          <a:lstStyle/>
          <a:p>
            <a:fld id="{90912E3B-9838-4611-AED2-1868E41D44C1}" type="slidenum">
              <a:rPr lang="fi-FI" smtClean="0"/>
              <a:pPr/>
              <a:t>20</a:t>
            </a:fld>
            <a:endParaRPr lang="fi-FI"/>
          </a:p>
        </p:txBody>
      </p:sp>
    </p:spTree>
    <p:extLst>
      <p:ext uri="{BB962C8B-B14F-4D97-AF65-F5344CB8AC3E}">
        <p14:creationId xmlns:p14="http://schemas.microsoft.com/office/powerpoint/2010/main" val="2900530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4B015F-0B6E-A1B3-CCE1-F173287ED710}"/>
              </a:ext>
            </a:extLst>
          </p:cNvPr>
          <p:cNvSpPr>
            <a:spLocks noGrp="1"/>
          </p:cNvSpPr>
          <p:nvPr>
            <p:ph type="title"/>
          </p:nvPr>
        </p:nvSpPr>
        <p:spPr>
          <a:xfrm>
            <a:off x="899592" y="515257"/>
            <a:ext cx="7920880" cy="607865"/>
          </a:xfrm>
        </p:spPr>
        <p:txBody>
          <a:bodyPr/>
          <a:lstStyle/>
          <a:p>
            <a:r>
              <a:rPr lang="fi-FI" b="1" dirty="0"/>
              <a:t>Kysymyksiä</a:t>
            </a:r>
          </a:p>
        </p:txBody>
      </p:sp>
      <p:sp>
        <p:nvSpPr>
          <p:cNvPr id="3" name="Sisällön paikkamerkki 2">
            <a:extLst>
              <a:ext uri="{FF2B5EF4-FFF2-40B4-BE49-F238E27FC236}">
                <a16:creationId xmlns:a16="http://schemas.microsoft.com/office/drawing/2014/main" id="{7E6F56C6-9AB5-3D2E-EF51-A6149E6A25D2}"/>
              </a:ext>
            </a:extLst>
          </p:cNvPr>
          <p:cNvSpPr>
            <a:spLocks noGrp="1"/>
          </p:cNvSpPr>
          <p:nvPr>
            <p:ph idx="1"/>
          </p:nvPr>
        </p:nvSpPr>
        <p:spPr>
          <a:xfrm>
            <a:off x="899592" y="1123122"/>
            <a:ext cx="7920880" cy="5003041"/>
          </a:xfrm>
        </p:spPr>
        <p:txBody>
          <a:bodyPr>
            <a:normAutofit/>
          </a:bodyPr>
          <a:lstStyle/>
          <a:p>
            <a:r>
              <a:rPr lang="fi-FI" dirty="0"/>
              <a:t>Työhön tarvittava lupa vaihtelee työn keston mukaan</a:t>
            </a:r>
          </a:p>
          <a:p>
            <a:pPr lvl="1"/>
            <a:r>
              <a:rPr lang="fi-FI" dirty="0"/>
              <a:t>Jos työn kesto on alle kolme kuukautta:</a:t>
            </a:r>
          </a:p>
          <a:p>
            <a:pPr lvl="2"/>
            <a:r>
              <a:rPr lang="fi-FI" dirty="0"/>
              <a:t>viisumivelvollisesta maasta tuleva kausityöntekijä tarvitsee kausityöviisumin jonka edustusto myöntää</a:t>
            </a:r>
          </a:p>
          <a:p>
            <a:pPr lvl="2"/>
            <a:r>
              <a:rPr lang="fi-FI" dirty="0"/>
              <a:t>viisumivapaasta maasta tuleva työntekijä tarvitsee kausityötodistuksen jonka Maahanmuuttovirasto myöntää</a:t>
            </a:r>
          </a:p>
          <a:p>
            <a:pPr lvl="1"/>
            <a:r>
              <a:rPr lang="fi-FI" dirty="0"/>
              <a:t>Jos työn kesto 3-6 kuukautta työntekijä tarvitsee kausityöluvan jonka Maahanmuuttovirasto myöntää</a:t>
            </a:r>
          </a:p>
          <a:p>
            <a:pPr lvl="1"/>
            <a:r>
              <a:rPr lang="fi-FI" dirty="0"/>
              <a:t>Jos työn kesto 6-9 kuukautta työntekijä tarvitsee myös kausityöluvan jonka Maahanmuuttovirasto myöntää TE-toimiston osapäätöksen jälkeen</a:t>
            </a:r>
          </a:p>
          <a:p>
            <a:r>
              <a:rPr lang="fi-FI" dirty="0"/>
              <a:t>Työnantajan tulee varmistua siitä, että palvelukseen tulevalla ja palveluksessa olevalla on tarvittava työnteko-oikeus</a:t>
            </a:r>
            <a:endParaRPr lang="fi-FI" dirty="0">
              <a:cs typeface="Arial"/>
            </a:endParaRPr>
          </a:p>
          <a:p>
            <a:endParaRPr lang="fi-FI" dirty="0"/>
          </a:p>
        </p:txBody>
      </p:sp>
      <p:sp>
        <p:nvSpPr>
          <p:cNvPr id="4" name="Päivämäärän paikkamerkki 3">
            <a:extLst>
              <a:ext uri="{FF2B5EF4-FFF2-40B4-BE49-F238E27FC236}">
                <a16:creationId xmlns:a16="http://schemas.microsoft.com/office/drawing/2014/main" id="{B2B3EA25-5983-EC3E-022A-4BC81D94DE9F}"/>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580E979D-EC4E-058C-4898-009EAFDEA4F5}"/>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3656C07F-14C4-A300-44B0-D1782ADA0639}"/>
              </a:ext>
            </a:extLst>
          </p:cNvPr>
          <p:cNvSpPr>
            <a:spLocks noGrp="1"/>
          </p:cNvSpPr>
          <p:nvPr>
            <p:ph type="sldNum" sz="quarter" idx="12"/>
          </p:nvPr>
        </p:nvSpPr>
        <p:spPr/>
        <p:txBody>
          <a:bodyPr/>
          <a:lstStyle/>
          <a:p>
            <a:fld id="{90912E3B-9838-4611-AED2-1868E41D44C1}" type="slidenum">
              <a:rPr lang="fi-FI" smtClean="0"/>
              <a:pPr/>
              <a:t>21</a:t>
            </a:fld>
            <a:endParaRPr lang="fi-FI"/>
          </a:p>
        </p:txBody>
      </p:sp>
    </p:spTree>
    <p:extLst>
      <p:ext uri="{BB962C8B-B14F-4D97-AF65-F5344CB8AC3E}">
        <p14:creationId xmlns:p14="http://schemas.microsoft.com/office/powerpoint/2010/main" val="3796297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5B65D4-4CA9-4059-C562-DBD975DE645D}"/>
              </a:ext>
            </a:extLst>
          </p:cNvPr>
          <p:cNvSpPr>
            <a:spLocks noGrp="1"/>
          </p:cNvSpPr>
          <p:nvPr>
            <p:ph type="title"/>
          </p:nvPr>
        </p:nvSpPr>
        <p:spPr/>
        <p:txBody>
          <a:bodyPr>
            <a:normAutofit fontScale="90000"/>
          </a:bodyPr>
          <a:lstStyle/>
          <a:p>
            <a:r>
              <a:rPr lang="fi-FI" sz="3200" b="1" kern="0" dirty="0">
                <a:solidFill>
                  <a:srgbClr val="3E3647"/>
                </a:solidFill>
                <a:effectLst/>
                <a:ea typeface="Times New Roman" panose="02020603050405020304" pitchFamily="18" charset="0"/>
                <a:cs typeface="Times New Roman" panose="02020603050405020304" pitchFamily="18" charset="0"/>
              </a:rPr>
              <a:t>Työnantajan ilmoitusvelvollisuus kevenee </a:t>
            </a:r>
            <a:br>
              <a:rPr lang="fi-FI" sz="3200" b="1" kern="0" dirty="0">
                <a:solidFill>
                  <a:srgbClr val="3E3647"/>
                </a:solidFill>
                <a:effectLst/>
                <a:ea typeface="Times New Roman" panose="02020603050405020304" pitchFamily="18" charset="0"/>
                <a:cs typeface="Times New Roman" panose="02020603050405020304" pitchFamily="18" charset="0"/>
              </a:rPr>
            </a:br>
            <a:endParaRPr lang="fi-FI" dirty="0"/>
          </a:p>
        </p:txBody>
      </p:sp>
      <p:sp>
        <p:nvSpPr>
          <p:cNvPr id="3" name="Sisällön paikkamerkki 2">
            <a:extLst>
              <a:ext uri="{FF2B5EF4-FFF2-40B4-BE49-F238E27FC236}">
                <a16:creationId xmlns:a16="http://schemas.microsoft.com/office/drawing/2014/main" id="{2A69615B-1680-9A0F-5E79-78BEAEE437E7}"/>
              </a:ext>
            </a:extLst>
          </p:cNvPr>
          <p:cNvSpPr>
            <a:spLocks noGrp="1"/>
          </p:cNvSpPr>
          <p:nvPr>
            <p:ph idx="1"/>
          </p:nvPr>
        </p:nvSpPr>
        <p:spPr>
          <a:xfrm>
            <a:off x="646771" y="1530626"/>
            <a:ext cx="8173701" cy="4595537"/>
          </a:xfrm>
        </p:spPr>
        <p:txBody>
          <a:bodyPr>
            <a:normAutofit/>
          </a:bodyPr>
          <a:lstStyle/>
          <a:p>
            <a:pPr marL="706438" lvl="1" indent="-342900">
              <a:lnSpc>
                <a:spcPct val="107000"/>
              </a:lnSpc>
              <a:spcAft>
                <a:spcPts val="800"/>
              </a:spcAft>
              <a:buSzPts val="1000"/>
              <a:buFont typeface="Symbol" panose="05050102010706020507" pitchFamily="18" charset="2"/>
              <a:buChar char=""/>
              <a:tabLst>
                <a:tab pos="457200" algn="l"/>
              </a:tabLst>
            </a:pPr>
            <a:r>
              <a:rPr lang="fi-FI" sz="2200" kern="0" dirty="0">
                <a:solidFill>
                  <a:srgbClr val="3E3647"/>
                </a:solidFill>
                <a:effectLst/>
                <a:ea typeface="Times New Roman" panose="02020603050405020304" pitchFamily="18" charset="0"/>
                <a:cs typeface="Times New Roman" panose="02020603050405020304" pitchFamily="18" charset="0"/>
              </a:rPr>
              <a:t>KEHA-keskus ( vastaa maksatuksesta) tuottaa asiointipalvelussa maksatushakemukselle tulorekisteristä saatavat tulotiedot ja tiedot poissaolojaksoista palkanmaksukuukausittain </a:t>
            </a:r>
          </a:p>
          <a:p>
            <a:pPr marL="706438" lvl="1" indent="-342900">
              <a:lnSpc>
                <a:spcPct val="107000"/>
              </a:lnSpc>
              <a:spcAft>
                <a:spcPts val="800"/>
              </a:spcAft>
              <a:buSzPts val="1000"/>
              <a:buFont typeface="Symbol" panose="05050102010706020507" pitchFamily="18" charset="2"/>
              <a:buChar char=""/>
              <a:tabLst>
                <a:tab pos="457200" algn="l"/>
              </a:tabLst>
            </a:pPr>
            <a:r>
              <a:rPr lang="fi-FI" sz="2200" kern="0" dirty="0">
                <a:solidFill>
                  <a:srgbClr val="3E3647"/>
                </a:solidFill>
                <a:ea typeface="Times New Roman" panose="02020603050405020304" pitchFamily="18" charset="0"/>
                <a:cs typeface="Times New Roman" panose="02020603050405020304" pitchFamily="18" charset="0"/>
              </a:rPr>
              <a:t>e</a:t>
            </a:r>
            <a:r>
              <a:rPr lang="fi-FI" sz="2200" kern="0" dirty="0">
                <a:solidFill>
                  <a:srgbClr val="3E3647"/>
                </a:solidFill>
                <a:effectLst/>
                <a:ea typeface="Times New Roman" panose="02020603050405020304" pitchFamily="18" charset="0"/>
                <a:cs typeface="Times New Roman" panose="02020603050405020304" pitchFamily="18" charset="0"/>
              </a:rPr>
              <a:t>ri pituisista maksatusjaksoista luovutaan, jatkossa työnantajat hakevat palkkatuen maksatusta palkanmaksukausittain </a:t>
            </a:r>
            <a:endParaRPr lang="fi-FI" sz="2200" kern="100" dirty="0">
              <a:solidFill>
                <a:srgbClr val="3E3647"/>
              </a:solidFill>
              <a:effectLst/>
              <a:ea typeface="Calibri" panose="020F0502020204030204" pitchFamily="34" charset="0"/>
              <a:cs typeface="Times New Roman" panose="02020603050405020304" pitchFamily="18" charset="0"/>
            </a:endParaRPr>
          </a:p>
        </p:txBody>
      </p:sp>
      <p:sp>
        <p:nvSpPr>
          <p:cNvPr id="4" name="Päivämäärän paikkamerkki 3">
            <a:extLst>
              <a:ext uri="{FF2B5EF4-FFF2-40B4-BE49-F238E27FC236}">
                <a16:creationId xmlns:a16="http://schemas.microsoft.com/office/drawing/2014/main" id="{B93991E1-4EA6-18CD-0A06-E921A5015885}"/>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42BF9071-F6D1-DEF4-CE83-A49ECAF0EFD2}"/>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1D60FD31-A632-76A7-7642-F4F780AE1261}"/>
              </a:ext>
            </a:extLst>
          </p:cNvPr>
          <p:cNvSpPr>
            <a:spLocks noGrp="1"/>
          </p:cNvSpPr>
          <p:nvPr>
            <p:ph type="sldNum" sz="quarter" idx="12"/>
          </p:nvPr>
        </p:nvSpPr>
        <p:spPr/>
        <p:txBody>
          <a:bodyPr/>
          <a:lstStyle/>
          <a:p>
            <a:fld id="{90912E3B-9838-4611-AED2-1868E41D44C1}" type="slidenum">
              <a:rPr lang="fi-FI" smtClean="0"/>
              <a:pPr/>
              <a:t>3</a:t>
            </a:fld>
            <a:endParaRPr lang="fi-FI"/>
          </a:p>
        </p:txBody>
      </p:sp>
    </p:spTree>
    <p:extLst>
      <p:ext uri="{BB962C8B-B14F-4D97-AF65-F5344CB8AC3E}">
        <p14:creationId xmlns:p14="http://schemas.microsoft.com/office/powerpoint/2010/main" val="260847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B16CC0-5F9C-8BA0-3930-E22CF1675ECF}"/>
              </a:ext>
            </a:extLst>
          </p:cNvPr>
          <p:cNvSpPr>
            <a:spLocks noGrp="1"/>
          </p:cNvSpPr>
          <p:nvPr>
            <p:ph type="title"/>
          </p:nvPr>
        </p:nvSpPr>
        <p:spPr>
          <a:xfrm>
            <a:off x="536592" y="515257"/>
            <a:ext cx="8283880" cy="1113543"/>
          </a:xfrm>
        </p:spPr>
        <p:txBody>
          <a:bodyPr/>
          <a:lstStyle/>
          <a:p>
            <a:r>
              <a:rPr lang="fi-FI" b="1" dirty="0"/>
              <a:t>Palkkatuen kohderyhmien muutokset</a:t>
            </a:r>
          </a:p>
        </p:txBody>
      </p:sp>
      <p:sp>
        <p:nvSpPr>
          <p:cNvPr id="3" name="Sisällön paikkamerkki 2">
            <a:extLst>
              <a:ext uri="{FF2B5EF4-FFF2-40B4-BE49-F238E27FC236}">
                <a16:creationId xmlns:a16="http://schemas.microsoft.com/office/drawing/2014/main" id="{A098458B-ED86-5100-A342-8CA0858FC8BC}"/>
              </a:ext>
            </a:extLst>
          </p:cNvPr>
          <p:cNvSpPr>
            <a:spLocks noGrp="1"/>
          </p:cNvSpPr>
          <p:nvPr>
            <p:ph idx="1"/>
          </p:nvPr>
        </p:nvSpPr>
        <p:spPr>
          <a:xfrm>
            <a:off x="755576" y="1441174"/>
            <a:ext cx="7851832" cy="4808185"/>
          </a:xfrm>
        </p:spPr>
        <p:txBody>
          <a:bodyPr>
            <a:noAutofit/>
          </a:bodyPr>
          <a:lstStyle/>
          <a:p>
            <a:pPr marL="0" indent="0">
              <a:buNone/>
            </a:pPr>
            <a:r>
              <a:rPr lang="fi-FI" dirty="0"/>
              <a:t>Ammatillisen osaamisen puutteiden perusteella myönnettävän tuen kohderyhmä on</a:t>
            </a:r>
          </a:p>
          <a:p>
            <a:pPr marL="457200" indent="-457200">
              <a:buAutoNum type="arabicParenR"/>
            </a:pPr>
            <a:r>
              <a:rPr lang="fi-FI" dirty="0"/>
              <a:t>15–24-vuotias</a:t>
            </a:r>
          </a:p>
          <a:p>
            <a:pPr marL="457200" indent="-457200">
              <a:buAutoNum type="arabicParenR"/>
            </a:pPr>
            <a:r>
              <a:rPr lang="fi-FI" dirty="0"/>
              <a:t>täyttänyt 50 vuotta </a:t>
            </a:r>
          </a:p>
          <a:p>
            <a:pPr marL="457200" indent="-457200">
              <a:buAutoNum type="arabicParenR"/>
            </a:pPr>
            <a:r>
              <a:rPr lang="fi-FI" dirty="0"/>
              <a:t>ei ole suorittanut ylioppilastutkintoa, ammatillisesta koulutuksesta annetussa laissa tarkoitettua tutkintoa tai näihin rinnastettavaa ulkomaista toisen asteen tutkintoa</a:t>
            </a:r>
          </a:p>
          <a:p>
            <a:pPr marL="457200" indent="-457200">
              <a:buAutoNum type="arabicParenR"/>
            </a:pPr>
            <a:r>
              <a:rPr lang="fi-FI" dirty="0"/>
              <a:t>kotoutumisen edistämisestä annetussa laissa tarkoitettuun kotoutumissuunnitelmaan oikeutettu </a:t>
            </a:r>
            <a:r>
              <a:rPr lang="fi-FI" dirty="0">
                <a:solidFill>
                  <a:srgbClr val="FF0000"/>
                </a:solidFill>
              </a:rPr>
              <a:t>tai</a:t>
            </a:r>
          </a:p>
          <a:p>
            <a:pPr marL="457200" indent="-457200">
              <a:buAutoNum type="arabicParenR"/>
            </a:pPr>
            <a:r>
              <a:rPr lang="fi-FI" dirty="0"/>
              <a:t>ei ole ollut ansiotyössä kuuden edellisen kuukauden aikana</a:t>
            </a:r>
          </a:p>
        </p:txBody>
      </p:sp>
      <p:sp>
        <p:nvSpPr>
          <p:cNvPr id="4" name="Päivämäärän paikkamerkki 3">
            <a:extLst>
              <a:ext uri="{FF2B5EF4-FFF2-40B4-BE49-F238E27FC236}">
                <a16:creationId xmlns:a16="http://schemas.microsoft.com/office/drawing/2014/main" id="{6E681791-1CBF-A75A-2547-0A843BFAB391}"/>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E95DF0C6-80FD-D1F6-163C-522B6AE0749E}"/>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F4CB4D9E-D365-CB29-2B29-6795B6467C78}"/>
              </a:ext>
            </a:extLst>
          </p:cNvPr>
          <p:cNvSpPr>
            <a:spLocks noGrp="1"/>
          </p:cNvSpPr>
          <p:nvPr>
            <p:ph type="sldNum" sz="quarter" idx="12"/>
          </p:nvPr>
        </p:nvSpPr>
        <p:spPr/>
        <p:txBody>
          <a:bodyPr/>
          <a:lstStyle/>
          <a:p>
            <a:fld id="{90912E3B-9838-4611-AED2-1868E41D44C1}" type="slidenum">
              <a:rPr lang="fi-FI" smtClean="0"/>
              <a:pPr/>
              <a:t>4</a:t>
            </a:fld>
            <a:endParaRPr lang="fi-FI"/>
          </a:p>
        </p:txBody>
      </p:sp>
    </p:spTree>
    <p:extLst>
      <p:ext uri="{BB962C8B-B14F-4D97-AF65-F5344CB8AC3E}">
        <p14:creationId xmlns:p14="http://schemas.microsoft.com/office/powerpoint/2010/main" val="222791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F7767E-9277-6AF6-FFDF-FAD3FEF37D80}"/>
              </a:ext>
            </a:extLst>
          </p:cNvPr>
          <p:cNvSpPr>
            <a:spLocks noGrp="1"/>
          </p:cNvSpPr>
          <p:nvPr>
            <p:ph type="title"/>
          </p:nvPr>
        </p:nvSpPr>
        <p:spPr>
          <a:xfrm>
            <a:off x="550414" y="515257"/>
            <a:ext cx="8270058" cy="1113543"/>
          </a:xfrm>
        </p:spPr>
        <p:txBody>
          <a:bodyPr>
            <a:normAutofit/>
          </a:bodyPr>
          <a:lstStyle/>
          <a:p>
            <a:r>
              <a:rPr lang="fi-FI" b="1" dirty="0"/>
              <a:t>Palkkatuen määrä ja kesto</a:t>
            </a:r>
          </a:p>
        </p:txBody>
      </p:sp>
      <p:sp>
        <p:nvSpPr>
          <p:cNvPr id="3" name="Sisällön paikkamerkki 2">
            <a:extLst>
              <a:ext uri="{FF2B5EF4-FFF2-40B4-BE49-F238E27FC236}">
                <a16:creationId xmlns:a16="http://schemas.microsoft.com/office/drawing/2014/main" id="{90FF1405-2DB6-D162-7A18-D30E194B5DFA}"/>
              </a:ext>
            </a:extLst>
          </p:cNvPr>
          <p:cNvSpPr>
            <a:spLocks noGrp="1"/>
          </p:cNvSpPr>
          <p:nvPr>
            <p:ph idx="1"/>
          </p:nvPr>
        </p:nvSpPr>
        <p:spPr>
          <a:xfrm>
            <a:off x="550414" y="1211651"/>
            <a:ext cx="8199035" cy="4972066"/>
          </a:xfrm>
        </p:spPr>
        <p:txBody>
          <a:bodyPr>
            <a:normAutofit/>
          </a:bodyPr>
          <a:lstStyle/>
          <a:p>
            <a:r>
              <a:rPr lang="fi-FI" dirty="0"/>
              <a:t>Tuen määrä ammatillisen osaamisen parantamiseen jatkossa    työttömyyden kestosta riippumatta aina 50 % </a:t>
            </a:r>
          </a:p>
          <a:p>
            <a:r>
              <a:rPr lang="fi-FI" dirty="0"/>
              <a:t>Palkkatuen kesto </a:t>
            </a:r>
          </a:p>
          <a:p>
            <a:pPr marL="0" indent="0">
              <a:buNone/>
            </a:pPr>
            <a:r>
              <a:rPr lang="fi-FI" dirty="0"/>
              <a:t>	 • työtön alle 12 kk -&gt; tuki 5 kk </a:t>
            </a:r>
          </a:p>
          <a:p>
            <a:pPr marL="0" indent="0">
              <a:buNone/>
            </a:pPr>
            <a:r>
              <a:rPr lang="fi-FI" dirty="0"/>
              <a:t> 	 • työtön yli 12 kk -&gt; tuki 10 kk </a:t>
            </a:r>
          </a:p>
          <a:p>
            <a:r>
              <a:rPr lang="fi-FI" dirty="0"/>
              <a:t>Työnantajalla </a:t>
            </a:r>
            <a:r>
              <a:rPr lang="fi-FI" b="1" dirty="0">
                <a:solidFill>
                  <a:srgbClr val="FF0000"/>
                </a:solidFill>
              </a:rPr>
              <a:t>ei ole </a:t>
            </a:r>
            <a:r>
              <a:rPr lang="fi-FI" b="1" dirty="0"/>
              <a:t>mahdollisuutta saada palkkatuelle jatkoa </a:t>
            </a:r>
            <a:r>
              <a:rPr lang="fi-FI" dirty="0"/>
              <a:t>saman työntekijän palkkakustannuksiin, jos alle viiden tai 10 kuukauden työsuhdetta saman työnantajan palveluksessa myöhemmin jatketaan</a:t>
            </a:r>
          </a:p>
        </p:txBody>
      </p:sp>
      <p:sp>
        <p:nvSpPr>
          <p:cNvPr id="4" name="Päivämäärän paikkamerkki 3">
            <a:extLst>
              <a:ext uri="{FF2B5EF4-FFF2-40B4-BE49-F238E27FC236}">
                <a16:creationId xmlns:a16="http://schemas.microsoft.com/office/drawing/2014/main" id="{DB58C52F-C795-4C20-81F6-778FADD53337}"/>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81154A56-0ED0-FB73-9480-E301A4730BB3}"/>
              </a:ext>
            </a:extLst>
          </p:cNvPr>
          <p:cNvSpPr>
            <a:spLocks noGrp="1"/>
          </p:cNvSpPr>
          <p:nvPr>
            <p:ph type="ftr" sz="quarter" idx="11"/>
          </p:nvPr>
        </p:nvSpPr>
        <p:spPr/>
        <p:txBody>
          <a:bodyPr/>
          <a:lstStyle/>
          <a:p>
            <a:r>
              <a:rPr lang="fi-FI" dirty="0"/>
              <a:t>Smeds Katri</a:t>
            </a:r>
          </a:p>
        </p:txBody>
      </p:sp>
      <p:sp>
        <p:nvSpPr>
          <p:cNvPr id="6" name="Dian numeron paikkamerkki 5">
            <a:extLst>
              <a:ext uri="{FF2B5EF4-FFF2-40B4-BE49-F238E27FC236}">
                <a16:creationId xmlns:a16="http://schemas.microsoft.com/office/drawing/2014/main" id="{D8BB3808-5A05-7A94-C5D5-49F89F064A6B}"/>
              </a:ext>
            </a:extLst>
          </p:cNvPr>
          <p:cNvSpPr>
            <a:spLocks noGrp="1"/>
          </p:cNvSpPr>
          <p:nvPr>
            <p:ph type="sldNum" sz="quarter" idx="12"/>
          </p:nvPr>
        </p:nvSpPr>
        <p:spPr/>
        <p:txBody>
          <a:bodyPr/>
          <a:lstStyle/>
          <a:p>
            <a:fld id="{90912E3B-9838-4611-AED2-1868E41D44C1}" type="slidenum">
              <a:rPr lang="fi-FI" smtClean="0"/>
              <a:pPr/>
              <a:t>5</a:t>
            </a:fld>
            <a:endParaRPr lang="fi-FI"/>
          </a:p>
        </p:txBody>
      </p:sp>
    </p:spTree>
    <p:extLst>
      <p:ext uri="{BB962C8B-B14F-4D97-AF65-F5344CB8AC3E}">
        <p14:creationId xmlns:p14="http://schemas.microsoft.com/office/powerpoint/2010/main" val="2109340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7C9401-6F71-FBB0-A5AE-077118BC244C}"/>
              </a:ext>
            </a:extLst>
          </p:cNvPr>
          <p:cNvSpPr>
            <a:spLocks noGrp="1"/>
          </p:cNvSpPr>
          <p:nvPr>
            <p:ph type="title"/>
          </p:nvPr>
        </p:nvSpPr>
        <p:spPr>
          <a:xfrm>
            <a:off x="899592" y="310719"/>
            <a:ext cx="7920880" cy="659040"/>
          </a:xfrm>
        </p:spPr>
        <p:txBody>
          <a:bodyPr/>
          <a:lstStyle/>
          <a:p>
            <a:r>
              <a:rPr lang="fi-FI" b="1" dirty="0"/>
              <a:t>Alentuneesti työkykyinen</a:t>
            </a:r>
          </a:p>
        </p:txBody>
      </p:sp>
      <p:sp>
        <p:nvSpPr>
          <p:cNvPr id="3" name="Sisällön paikkamerkki 2">
            <a:extLst>
              <a:ext uri="{FF2B5EF4-FFF2-40B4-BE49-F238E27FC236}">
                <a16:creationId xmlns:a16="http://schemas.microsoft.com/office/drawing/2014/main" id="{8D125F77-7062-8463-02F2-E10A72C0237A}"/>
              </a:ext>
            </a:extLst>
          </p:cNvPr>
          <p:cNvSpPr>
            <a:spLocks noGrp="1"/>
          </p:cNvSpPr>
          <p:nvPr>
            <p:ph idx="1"/>
          </p:nvPr>
        </p:nvSpPr>
        <p:spPr>
          <a:xfrm>
            <a:off x="899592" y="969759"/>
            <a:ext cx="7920880" cy="5371405"/>
          </a:xfrm>
        </p:spPr>
        <p:txBody>
          <a:bodyPr>
            <a:noAutofit/>
          </a:bodyPr>
          <a:lstStyle/>
          <a:p>
            <a:r>
              <a:rPr lang="fi-FI" sz="1800" dirty="0"/>
              <a:t>Alentuneen työkyvyn perusteella myönnettävä tuki on 70 % ja tuen kesto 10 kk </a:t>
            </a:r>
          </a:p>
          <a:p>
            <a:r>
              <a:rPr lang="fi-FI" sz="1800" dirty="0"/>
              <a:t>kun työttömän työnhakijan mahdollisuudet sopivan työn saamiseen ovat olennaisesti vähentyneet vamman tai sairauden vuoksi </a:t>
            </a:r>
          </a:p>
          <a:p>
            <a:r>
              <a:rPr lang="fi-FI" sz="1800" dirty="0"/>
              <a:t>TE-toimisto voi jatkaa tukiaikaa enintään 24 kuukautta kerrallaan</a:t>
            </a:r>
          </a:p>
          <a:p>
            <a:pPr marL="0" indent="0">
              <a:buNone/>
            </a:pPr>
            <a:r>
              <a:rPr lang="fi-FI" sz="1800" dirty="0"/>
              <a:t>Tukiajan </a:t>
            </a:r>
            <a:r>
              <a:rPr lang="fi-FI" sz="1800" dirty="0">
                <a:solidFill>
                  <a:srgbClr val="FF0000"/>
                </a:solidFill>
              </a:rPr>
              <a:t>jatkamisen</a:t>
            </a:r>
            <a:r>
              <a:rPr lang="fi-FI" sz="1800" dirty="0"/>
              <a:t> edellytyksenä on, että: </a:t>
            </a:r>
          </a:p>
          <a:p>
            <a:pPr marL="457200" indent="-457200">
              <a:buAutoNum type="arabicParenR"/>
            </a:pPr>
            <a:r>
              <a:rPr lang="fi-FI" sz="1800" dirty="0"/>
              <a:t>TE-toimistolle toimitetaan palkkatukijakson aikana laadittu lääkärintodistus, ellei se ole ilmeisen tarpeetonta</a:t>
            </a:r>
          </a:p>
          <a:p>
            <a:pPr marL="457200" indent="-457200">
              <a:buAutoNum type="arabicParenR"/>
            </a:pPr>
            <a:r>
              <a:rPr lang="fi-FI" sz="1800" dirty="0"/>
              <a:t>työnantaja on toteuttanut työterveyshuollon suosittelemat kohtuulliset mukautukset</a:t>
            </a:r>
          </a:p>
          <a:p>
            <a:pPr marL="457200" indent="-457200">
              <a:buAutoNum type="arabicParenR"/>
            </a:pPr>
            <a:r>
              <a:rPr lang="fi-FI" sz="1800" dirty="0"/>
              <a:t>tuottavuus työtehtävässä on mukautuksista huolimatta alentunut vamman/sairauden johdosta olennaisesti sekä pysyvästi tai pysyväisluonteisesti</a:t>
            </a:r>
          </a:p>
          <a:p>
            <a:pPr marL="457200" indent="-457200">
              <a:buAutoNum type="arabicParenR"/>
            </a:pPr>
            <a:r>
              <a:rPr lang="fi-FI" sz="1800" dirty="0"/>
              <a:t>jatkohakemus on jätetty TE-toimistolle ennen myönnetyn tukijakson päättymistä</a:t>
            </a:r>
          </a:p>
          <a:p>
            <a:pPr marL="457200" indent="-457200">
              <a:buAutoNum type="arabicParenR"/>
            </a:pPr>
            <a:r>
              <a:rPr lang="fi-FI" sz="1800" dirty="0"/>
              <a:t>3 §:n 3 momentin 1–4 kohdan ja 4 §:n 2–4 momentin mukaiset edellytykset täyttyvät jatkosta päätettäessä</a:t>
            </a:r>
          </a:p>
        </p:txBody>
      </p:sp>
      <p:sp>
        <p:nvSpPr>
          <p:cNvPr id="4" name="Päivämäärän paikkamerkki 3">
            <a:extLst>
              <a:ext uri="{FF2B5EF4-FFF2-40B4-BE49-F238E27FC236}">
                <a16:creationId xmlns:a16="http://schemas.microsoft.com/office/drawing/2014/main" id="{9175C25D-0759-D72A-9B28-4530C4415289}"/>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BE1BAC0C-4CB2-DD76-91AD-D31B4BA32B2D}"/>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B2AABF7C-8EC6-19F2-29D2-65514BC39D35}"/>
              </a:ext>
            </a:extLst>
          </p:cNvPr>
          <p:cNvSpPr>
            <a:spLocks noGrp="1"/>
          </p:cNvSpPr>
          <p:nvPr>
            <p:ph type="sldNum" sz="quarter" idx="12"/>
          </p:nvPr>
        </p:nvSpPr>
        <p:spPr/>
        <p:txBody>
          <a:bodyPr/>
          <a:lstStyle/>
          <a:p>
            <a:fld id="{90912E3B-9838-4611-AED2-1868E41D44C1}" type="slidenum">
              <a:rPr lang="fi-FI" smtClean="0"/>
              <a:pPr/>
              <a:t>6</a:t>
            </a:fld>
            <a:endParaRPr lang="fi-FI"/>
          </a:p>
        </p:txBody>
      </p:sp>
    </p:spTree>
    <p:extLst>
      <p:ext uri="{BB962C8B-B14F-4D97-AF65-F5344CB8AC3E}">
        <p14:creationId xmlns:p14="http://schemas.microsoft.com/office/powerpoint/2010/main" val="300384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2318A087-61AC-2756-FBE2-68326CC906C9}"/>
              </a:ext>
            </a:extLst>
          </p:cNvPr>
          <p:cNvSpPr>
            <a:spLocks noGrp="1"/>
          </p:cNvSpPr>
          <p:nvPr>
            <p:ph type="title"/>
          </p:nvPr>
        </p:nvSpPr>
        <p:spPr>
          <a:xfrm flipV="1">
            <a:off x="899591" y="-2"/>
            <a:ext cx="84383" cy="45719"/>
          </a:xfrm>
        </p:spPr>
        <p:txBody>
          <a:bodyPr>
            <a:normAutofit fontScale="90000"/>
          </a:bodyPr>
          <a:lstStyle/>
          <a:p>
            <a:endParaRPr lang="fi-FI" dirty="0"/>
          </a:p>
        </p:txBody>
      </p:sp>
      <p:sp>
        <p:nvSpPr>
          <p:cNvPr id="9" name="Sisällön paikkamerkki 8">
            <a:extLst>
              <a:ext uri="{FF2B5EF4-FFF2-40B4-BE49-F238E27FC236}">
                <a16:creationId xmlns:a16="http://schemas.microsoft.com/office/drawing/2014/main" id="{6E594FA7-1C0D-B43B-79C0-E3885C3235C1}"/>
              </a:ext>
            </a:extLst>
          </p:cNvPr>
          <p:cNvSpPr>
            <a:spLocks noGrp="1"/>
          </p:cNvSpPr>
          <p:nvPr>
            <p:ph idx="1"/>
          </p:nvPr>
        </p:nvSpPr>
        <p:spPr>
          <a:xfrm>
            <a:off x="899592" y="248479"/>
            <a:ext cx="7920880" cy="5963474"/>
          </a:xfrm>
        </p:spPr>
        <p:txBody>
          <a:bodyPr>
            <a:normAutofit fontScale="55000" lnSpcReduction="20000"/>
          </a:bodyPr>
          <a:lstStyle/>
          <a:p>
            <a:pPr marL="0" indent="0">
              <a:buNone/>
            </a:pPr>
            <a:r>
              <a:rPr lang="fi-FI" sz="2400" dirty="0"/>
              <a:t>3 §:n 3 momentti</a:t>
            </a:r>
          </a:p>
          <a:p>
            <a:pPr marL="457200" indent="-457200">
              <a:buAutoNum type="arabicParenR"/>
            </a:pPr>
            <a:r>
              <a:rPr lang="fi-FI" sz="2400" dirty="0"/>
              <a:t>työnantaja on palkkatuen hakemista edeltäneiden 12 kuukauden aikana irtisanonut tuotannollisista tai taloudellisista syistä työntekijöitä, eikä työnantaja ole tämän jälkeen palkannut työntekijöitä siten, että työnantajaan työsuhteessa </a:t>
            </a:r>
            <a:r>
              <a:rPr lang="fi-FI" sz="2400" dirty="0">
                <a:solidFill>
                  <a:srgbClr val="FF0000"/>
                </a:solidFill>
              </a:rPr>
              <a:t>olevien työntekijöiden määrä palkkatuen myöntämishetkellä on vähintään yhtä suuri kuin työntekijöiden määrä irtisanomisajankohtana</a:t>
            </a:r>
            <a:r>
              <a:rPr lang="fi-FI" sz="2400" dirty="0"/>
              <a:t>; edellä säädettyä ei sovelleta myönnettäessä </a:t>
            </a:r>
            <a:r>
              <a:rPr lang="fi-FI" sz="2400" dirty="0" err="1"/>
              <a:t>palkkatuki</a:t>
            </a:r>
            <a:r>
              <a:rPr lang="fi-FI" sz="2400" dirty="0"/>
              <a:t> kunnalle tai hyvinvointialueelle </a:t>
            </a:r>
          </a:p>
          <a:p>
            <a:pPr marL="457200" indent="-457200">
              <a:buAutoNum type="arabicParenR"/>
            </a:pPr>
            <a:r>
              <a:rPr lang="fi-FI" sz="2400" dirty="0"/>
              <a:t>tuki vääristäisi samoja tuotteita tai palveluja tarjoavien välistä kilpailua</a:t>
            </a:r>
          </a:p>
          <a:p>
            <a:pPr marL="457200" indent="-457200">
              <a:buAutoNum type="arabicParenR"/>
            </a:pPr>
            <a:r>
              <a:rPr lang="fi-FI" sz="2400" dirty="0"/>
              <a:t>työnantaja on olennaisesti laiminlyönyt palkanmaksuvelvollisuuttaan tai velvollisuuksiaan suorittaa veroja tai lakisääteisiä maksuja, ellei työ- ja elinkeinotoimisto tuella palkattavaan henkilöön liittyvistä erityisistä syistä pidä tuen myöntämistä tarkoituksenmukaisena</a:t>
            </a:r>
          </a:p>
          <a:p>
            <a:pPr marL="457200" indent="-457200">
              <a:buAutoNum type="arabicParenR"/>
            </a:pPr>
            <a:r>
              <a:rPr lang="fi-FI" sz="2400" dirty="0"/>
              <a:t>työnantaja on syyllistynyt valtionavustuslain (688/2001) 7 §:n 2 momentissa tarkoitettuun menettelyyn </a:t>
            </a:r>
          </a:p>
          <a:p>
            <a:pPr marL="457200" indent="-457200">
              <a:buAutoNum type="arabicParenR"/>
            </a:pPr>
            <a:r>
              <a:rPr lang="fi-FI" sz="2400" dirty="0"/>
              <a:t>työnantajalle on aiemmin myönnetty palkkatukea tai 7 a luvussa tarkoitettua työllistämistukea saman henkilön työsuhteesta aiheutuviin palkkakustannuksiin ja tuen päättymisestä on kulunut alle kolme vuotta; tai </a:t>
            </a:r>
          </a:p>
          <a:p>
            <a:pPr marL="457200" indent="-457200">
              <a:buAutoNum type="arabicParenR"/>
            </a:pPr>
            <a:r>
              <a:rPr lang="fi-FI" sz="2400" dirty="0"/>
              <a:t>työnantajalle on ennen palkkatuen myöntämistä myönnetty muuta tukea tuella palkattavasta aiheutuviin palkkakustannuksiin niin, että työ- ja elinkeinotoimiston arvion mukaan palkkatukea tulisi tämän luvun 13 §:n 3 momentin mukaisesti maksettavaksi vain vähäinen määrä. </a:t>
            </a:r>
          </a:p>
          <a:p>
            <a:pPr marL="0" indent="0">
              <a:buNone/>
            </a:pPr>
            <a:r>
              <a:rPr lang="fi-FI" sz="2400" dirty="0"/>
              <a:t>4 §:n 1–4 momentit</a:t>
            </a:r>
          </a:p>
          <a:p>
            <a:r>
              <a:rPr lang="fi-FI" sz="2400" dirty="0"/>
              <a:t>Palkkatukea ei myönnetä, jos työsuhde, jota varten tuki on tarkoitettu, on alkanut ennen kuin tuen myöntämisestä on tehty päätös.</a:t>
            </a:r>
          </a:p>
          <a:p>
            <a:r>
              <a:rPr lang="fi-FI" sz="2400" dirty="0"/>
              <a:t>Palkkatukea voidaan myöntää, jos työnantaja sitoutuu maksamaan vähintään kyseiseen työsuhteeseen sovellettavan työehtosopimuksen mukaista palkkaa tai, jollei sovellettavaa työehtosopimusta ole, tavanomaisen ja kohtuullisen palkan kyseisestä työstä. Palkkatukea ei voida kuitenkaan myöntää, jos tuella palkattavan palkka määräytyisi yksinomaan työn tuloksen perusteella.</a:t>
            </a:r>
          </a:p>
          <a:p>
            <a:r>
              <a:rPr lang="fi-FI" sz="2400" dirty="0"/>
              <a:t>Jos tuella palkattu siirtyy liikkeen luovutuksen, yhteisön sulautumisen tai jakautumisen taikka yhteisöjen yhdistymisen johdosta toisen työnantajan palvelukseen kesken palkkatukijakson, </a:t>
            </a:r>
            <a:r>
              <a:rPr lang="fi-FI" sz="2400" dirty="0" err="1"/>
              <a:t>palkkatuki</a:t>
            </a:r>
            <a:r>
              <a:rPr lang="fi-FI" sz="2400" dirty="0"/>
              <a:t> työntekijän vastaanottavalle työnantajalle voidaan myöntää 1 momentin estämättä ajaksi, joka luovuttavalle työnantajalle myönnetyn palkkatukijakson kestosta on jäljellä. Vastaanottavan työnantajan on toimitettava palkkatukihakemus työ- ja elinkeinotoimistolle kuukauden kuluessa tuella palkatun siirtymisestä luovutuksensaajan tai vastaanottavan yhteisön palvelukseen. </a:t>
            </a:r>
          </a:p>
          <a:p>
            <a:r>
              <a:rPr lang="fi-FI" sz="2400" dirty="0"/>
              <a:t>Palkkatukea ei myönnetä vuorotteluvapaalain (1305/2002) 9 §:ssä tarkoitetun sijaisen palkkaamiseen</a:t>
            </a:r>
            <a:r>
              <a:rPr lang="fi-FI" dirty="0"/>
              <a:t>. </a:t>
            </a:r>
          </a:p>
        </p:txBody>
      </p:sp>
      <p:sp>
        <p:nvSpPr>
          <p:cNvPr id="4" name="Päivämäärän paikkamerkki 3">
            <a:extLst>
              <a:ext uri="{FF2B5EF4-FFF2-40B4-BE49-F238E27FC236}">
                <a16:creationId xmlns:a16="http://schemas.microsoft.com/office/drawing/2014/main" id="{1374ED69-AFDC-2279-928E-02B50071B16B}"/>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65CBBEA6-DACD-87FF-9834-2F0B41A23DED}"/>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0B077C86-F779-8D01-8703-2613A4BDDE19}"/>
              </a:ext>
            </a:extLst>
          </p:cNvPr>
          <p:cNvSpPr>
            <a:spLocks noGrp="1"/>
          </p:cNvSpPr>
          <p:nvPr>
            <p:ph type="sldNum" sz="quarter" idx="12"/>
          </p:nvPr>
        </p:nvSpPr>
        <p:spPr/>
        <p:txBody>
          <a:bodyPr/>
          <a:lstStyle/>
          <a:p>
            <a:fld id="{90912E3B-9838-4611-AED2-1868E41D44C1}" type="slidenum">
              <a:rPr lang="fi-FI" smtClean="0"/>
              <a:pPr/>
              <a:t>7</a:t>
            </a:fld>
            <a:endParaRPr lang="fi-FI"/>
          </a:p>
        </p:txBody>
      </p:sp>
    </p:spTree>
    <p:extLst>
      <p:ext uri="{BB962C8B-B14F-4D97-AF65-F5344CB8AC3E}">
        <p14:creationId xmlns:p14="http://schemas.microsoft.com/office/powerpoint/2010/main" val="323244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90FA6C-BDF7-46B5-424E-1A0A6833A258}"/>
              </a:ext>
            </a:extLst>
          </p:cNvPr>
          <p:cNvSpPr>
            <a:spLocks noGrp="1"/>
          </p:cNvSpPr>
          <p:nvPr>
            <p:ph type="title"/>
          </p:nvPr>
        </p:nvSpPr>
        <p:spPr>
          <a:xfrm>
            <a:off x="755576" y="526593"/>
            <a:ext cx="7920880" cy="1113543"/>
          </a:xfrm>
        </p:spPr>
        <p:txBody>
          <a:bodyPr>
            <a:normAutofit fontScale="90000"/>
          </a:bodyPr>
          <a:lstStyle/>
          <a:p>
            <a:r>
              <a:rPr lang="fi-FI" b="1" dirty="0"/>
              <a:t>60 vuotta täyttäneiden pitkään työttömänä olleiden tuki</a:t>
            </a:r>
            <a:br>
              <a:rPr lang="fi-FI" dirty="0"/>
            </a:br>
            <a:endParaRPr lang="fi-FI" dirty="0"/>
          </a:p>
        </p:txBody>
      </p:sp>
      <p:sp>
        <p:nvSpPr>
          <p:cNvPr id="3" name="Sisällön paikkamerkki 2">
            <a:extLst>
              <a:ext uri="{FF2B5EF4-FFF2-40B4-BE49-F238E27FC236}">
                <a16:creationId xmlns:a16="http://schemas.microsoft.com/office/drawing/2014/main" id="{7F915F25-4260-16D3-BC7D-8F9389C4A742}"/>
              </a:ext>
            </a:extLst>
          </p:cNvPr>
          <p:cNvSpPr>
            <a:spLocks noGrp="1"/>
          </p:cNvSpPr>
          <p:nvPr>
            <p:ph idx="1"/>
          </p:nvPr>
        </p:nvSpPr>
        <p:spPr>
          <a:xfrm>
            <a:off x="899592" y="1439917"/>
            <a:ext cx="7920880" cy="4686246"/>
          </a:xfrm>
        </p:spPr>
        <p:txBody>
          <a:bodyPr>
            <a:normAutofit/>
          </a:bodyPr>
          <a:lstStyle/>
          <a:p>
            <a:r>
              <a:rPr lang="fi-FI" dirty="0"/>
              <a:t>palkkatuen määrä on 50 % </a:t>
            </a:r>
          </a:p>
          <a:p>
            <a:r>
              <a:rPr lang="fi-FI" dirty="0"/>
              <a:t>hakija on palkkatuen myöntämishetkellä täyttänyt 60 vuotta </a:t>
            </a:r>
          </a:p>
          <a:p>
            <a:r>
              <a:rPr lang="fi-FI" dirty="0"/>
              <a:t>ollut työttömänä vähintään 12 kuukautta välittömästi palkkatuen myöntämistä edeltäneiden 14 kuukauden aikana </a:t>
            </a:r>
          </a:p>
          <a:p>
            <a:r>
              <a:rPr lang="fi-FI" dirty="0"/>
              <a:t>tukijaksoa voidaan jatkaa 24 kk kerrallaan </a:t>
            </a:r>
            <a:endParaRPr lang="fi-FI" sz="1800" dirty="0"/>
          </a:p>
          <a:p>
            <a:pPr marL="0" indent="0">
              <a:buNone/>
            </a:pPr>
            <a:r>
              <a:rPr lang="fi-FI" sz="3000" b="1" dirty="0"/>
              <a:t>Oppisopimus </a:t>
            </a:r>
          </a:p>
          <a:p>
            <a:r>
              <a:rPr lang="fi-FI" dirty="0"/>
              <a:t>tuki on 50%</a:t>
            </a:r>
          </a:p>
          <a:p>
            <a:r>
              <a:rPr lang="fi-FI" dirty="0"/>
              <a:t>voidaan myöntää koko koulutuksen keston ajaksi</a:t>
            </a:r>
          </a:p>
          <a:p>
            <a:r>
              <a:rPr lang="fi-FI" dirty="0"/>
              <a:t>jos </a:t>
            </a:r>
            <a:r>
              <a:rPr lang="fi-FI" dirty="0" err="1"/>
              <a:t>hoks:n</a:t>
            </a:r>
            <a:r>
              <a:rPr lang="fi-FI" dirty="0"/>
              <a:t> mukainen koulutuksen kesto muuttuu, voidaan tukiaikaa jatkaa</a:t>
            </a:r>
          </a:p>
        </p:txBody>
      </p:sp>
      <p:sp>
        <p:nvSpPr>
          <p:cNvPr id="4" name="Päivämäärän paikkamerkki 3">
            <a:extLst>
              <a:ext uri="{FF2B5EF4-FFF2-40B4-BE49-F238E27FC236}">
                <a16:creationId xmlns:a16="http://schemas.microsoft.com/office/drawing/2014/main" id="{FB8DE437-FDB9-A584-E09C-018478C13EF5}"/>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CC6BD13E-3E19-82EA-48BD-1147DE17A766}"/>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E1A670A0-9ADB-A40A-8A84-ACA7F9819821}"/>
              </a:ext>
            </a:extLst>
          </p:cNvPr>
          <p:cNvSpPr>
            <a:spLocks noGrp="1"/>
          </p:cNvSpPr>
          <p:nvPr>
            <p:ph type="sldNum" sz="quarter" idx="12"/>
          </p:nvPr>
        </p:nvSpPr>
        <p:spPr/>
        <p:txBody>
          <a:bodyPr/>
          <a:lstStyle/>
          <a:p>
            <a:fld id="{90912E3B-9838-4611-AED2-1868E41D44C1}" type="slidenum">
              <a:rPr lang="fi-FI" smtClean="0"/>
              <a:pPr/>
              <a:t>8</a:t>
            </a:fld>
            <a:endParaRPr lang="fi-FI"/>
          </a:p>
        </p:txBody>
      </p:sp>
    </p:spTree>
    <p:extLst>
      <p:ext uri="{BB962C8B-B14F-4D97-AF65-F5344CB8AC3E}">
        <p14:creationId xmlns:p14="http://schemas.microsoft.com/office/powerpoint/2010/main" val="196909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160FFB-2787-E0E5-3DA6-35C5339F4290}"/>
              </a:ext>
            </a:extLst>
          </p:cNvPr>
          <p:cNvSpPr>
            <a:spLocks noGrp="1"/>
          </p:cNvSpPr>
          <p:nvPr>
            <p:ph type="title"/>
          </p:nvPr>
        </p:nvSpPr>
        <p:spPr/>
        <p:txBody>
          <a:bodyPr/>
          <a:lstStyle/>
          <a:p>
            <a:r>
              <a:rPr lang="fi-FI" b="1" dirty="0"/>
              <a:t>100 prosentin palkkatuki</a:t>
            </a:r>
          </a:p>
        </p:txBody>
      </p:sp>
      <p:sp>
        <p:nvSpPr>
          <p:cNvPr id="3" name="Sisällön paikkamerkki 2">
            <a:extLst>
              <a:ext uri="{FF2B5EF4-FFF2-40B4-BE49-F238E27FC236}">
                <a16:creationId xmlns:a16="http://schemas.microsoft.com/office/drawing/2014/main" id="{4BA95828-6B84-3EC0-8F9A-2520B9BBCD97}"/>
              </a:ext>
            </a:extLst>
          </p:cNvPr>
          <p:cNvSpPr>
            <a:spLocks noGrp="1"/>
          </p:cNvSpPr>
          <p:nvPr>
            <p:ph idx="1"/>
          </p:nvPr>
        </p:nvSpPr>
        <p:spPr>
          <a:xfrm>
            <a:off x="899592" y="1211320"/>
            <a:ext cx="7920880" cy="4911184"/>
          </a:xfrm>
        </p:spPr>
        <p:txBody>
          <a:bodyPr>
            <a:noAutofit/>
          </a:bodyPr>
          <a:lstStyle/>
          <a:p>
            <a:r>
              <a:rPr lang="fi-FI" dirty="0"/>
              <a:t>yhdistykselle, säätiölle tai rekisteröidylle uskonnolliselle yhdyskunnalle </a:t>
            </a:r>
            <a:r>
              <a:rPr lang="fi-FI" dirty="0">
                <a:solidFill>
                  <a:srgbClr val="FF0000"/>
                </a:solidFill>
              </a:rPr>
              <a:t>muuhun kuin elinkeinotoimintaan </a:t>
            </a:r>
            <a:r>
              <a:rPr lang="fi-FI" dirty="0"/>
              <a:t>myönnettävän palkkatuen määrä on 100 prosenttia tuella palkattavasta aiheutuvista palkkakustannuksista </a:t>
            </a:r>
          </a:p>
          <a:p>
            <a:pPr lvl="1"/>
            <a:r>
              <a:rPr lang="fi-FI" sz="2200" dirty="0"/>
              <a:t>palkattava on ollut työtön vähintään 24 kk palkkatuen myöntämistä välittömästi edeltäneiden 28 kk aikana </a:t>
            </a:r>
          </a:p>
          <a:p>
            <a:pPr lvl="1"/>
            <a:r>
              <a:rPr lang="fi-FI" sz="2200" dirty="0"/>
              <a:t>palkkakustannukset korotetaan kertoimella 1,23 </a:t>
            </a:r>
          </a:p>
          <a:p>
            <a:pPr lvl="1"/>
            <a:r>
              <a:rPr lang="fi-FI" sz="2200" dirty="0"/>
              <a:t>palkkakustannuksiin luetaan palkkakustannukset, jotka vastaavat enintään 65 prosentin työaikaa alan säännöllisestä enimmäistyöajasta </a:t>
            </a:r>
          </a:p>
          <a:p>
            <a:r>
              <a:rPr lang="fi-FI" dirty="0"/>
              <a:t>myönnetään 10 kuukauden ajalle työsuhteen alkamisesta lukien, kuitenkin enintään työsuhteen keston ajaksi </a:t>
            </a:r>
          </a:p>
          <a:p>
            <a:r>
              <a:rPr lang="fi-FI" dirty="0"/>
              <a:t>elinkeinotoimintaan, tuki myönnetään de </a:t>
            </a:r>
            <a:r>
              <a:rPr lang="fi-FI" dirty="0" err="1"/>
              <a:t>minimis</a:t>
            </a:r>
            <a:r>
              <a:rPr lang="fi-FI" dirty="0"/>
              <a:t> -tukena</a:t>
            </a:r>
          </a:p>
        </p:txBody>
      </p:sp>
      <p:sp>
        <p:nvSpPr>
          <p:cNvPr id="4" name="Päivämäärän paikkamerkki 3">
            <a:extLst>
              <a:ext uri="{FF2B5EF4-FFF2-40B4-BE49-F238E27FC236}">
                <a16:creationId xmlns:a16="http://schemas.microsoft.com/office/drawing/2014/main" id="{5645FEEC-BF25-C804-CF90-508EDF61CF65}"/>
              </a:ext>
            </a:extLst>
          </p:cNvPr>
          <p:cNvSpPr>
            <a:spLocks noGrp="1"/>
          </p:cNvSpPr>
          <p:nvPr>
            <p:ph type="dt" sz="half" idx="10"/>
          </p:nvPr>
        </p:nvSpPr>
        <p:spPr/>
        <p:txBody>
          <a:bodyPr/>
          <a:lstStyle/>
          <a:p>
            <a:fld id="{AF20966C-E62E-467C-B7D7-C2778ADF6B54}" type="datetime1">
              <a:rPr lang="fi-FI" smtClean="0"/>
              <a:t>10.4.2024</a:t>
            </a:fld>
            <a:endParaRPr lang="fi-FI"/>
          </a:p>
        </p:txBody>
      </p:sp>
      <p:sp>
        <p:nvSpPr>
          <p:cNvPr id="5" name="Alatunnisteen paikkamerkki 4">
            <a:extLst>
              <a:ext uri="{FF2B5EF4-FFF2-40B4-BE49-F238E27FC236}">
                <a16:creationId xmlns:a16="http://schemas.microsoft.com/office/drawing/2014/main" id="{7E7E26D9-0B4A-C20F-2BEF-0D559BFD3ACE}"/>
              </a:ext>
            </a:extLst>
          </p:cNvPr>
          <p:cNvSpPr>
            <a:spLocks noGrp="1"/>
          </p:cNvSpPr>
          <p:nvPr>
            <p:ph type="ftr" sz="quarter" idx="11"/>
          </p:nvPr>
        </p:nvSpPr>
        <p:spPr/>
        <p:txBody>
          <a:bodyPr/>
          <a:lstStyle/>
          <a:p>
            <a:r>
              <a:rPr lang="fi-FI"/>
              <a:t>Smeds Katri</a:t>
            </a:r>
          </a:p>
        </p:txBody>
      </p:sp>
      <p:sp>
        <p:nvSpPr>
          <p:cNvPr id="6" name="Dian numeron paikkamerkki 5">
            <a:extLst>
              <a:ext uri="{FF2B5EF4-FFF2-40B4-BE49-F238E27FC236}">
                <a16:creationId xmlns:a16="http://schemas.microsoft.com/office/drawing/2014/main" id="{57E7650D-E5A0-4559-CB97-1A22E610EFDA}"/>
              </a:ext>
            </a:extLst>
          </p:cNvPr>
          <p:cNvSpPr>
            <a:spLocks noGrp="1"/>
          </p:cNvSpPr>
          <p:nvPr>
            <p:ph type="sldNum" sz="quarter" idx="12"/>
          </p:nvPr>
        </p:nvSpPr>
        <p:spPr/>
        <p:txBody>
          <a:bodyPr/>
          <a:lstStyle/>
          <a:p>
            <a:fld id="{90912E3B-9838-4611-AED2-1868E41D44C1}" type="slidenum">
              <a:rPr lang="fi-FI" smtClean="0"/>
              <a:pPr/>
              <a:t>9</a:t>
            </a:fld>
            <a:endParaRPr lang="fi-FI"/>
          </a:p>
        </p:txBody>
      </p:sp>
    </p:spTree>
    <p:extLst>
      <p:ext uri="{BB962C8B-B14F-4D97-AF65-F5344CB8AC3E}">
        <p14:creationId xmlns:p14="http://schemas.microsoft.com/office/powerpoint/2010/main" val="186413847"/>
      </p:ext>
    </p:extLst>
  </p:cSld>
  <p:clrMapOvr>
    <a:masterClrMapping/>
  </p:clrMapOvr>
</p:sld>
</file>

<file path=ppt/theme/theme1.xml><?xml version="1.0" encoding="utf-8"?>
<a:theme xmlns:a="http://schemas.openxmlformats.org/drawingml/2006/main" name="TE__DB01_perus__FI_V____RGB[1]">
  <a:themeElements>
    <a:clrScheme name="TE">
      <a:dk1>
        <a:sysClr val="windowText" lastClr="000000"/>
      </a:dk1>
      <a:lt1>
        <a:sysClr val="window" lastClr="FFFFFF"/>
      </a:lt1>
      <a:dk2>
        <a:srgbClr val="003883"/>
      </a:dk2>
      <a:lt2>
        <a:srgbClr val="F0F2CC"/>
      </a:lt2>
      <a:accent1>
        <a:srgbClr val="B6BF00"/>
      </a:accent1>
      <a:accent2>
        <a:srgbClr val="D9640C"/>
      </a:accent2>
      <a:accent3>
        <a:srgbClr val="779346"/>
      </a:accent3>
      <a:accent4>
        <a:srgbClr val="003883"/>
      </a:accent4>
      <a:accent5>
        <a:srgbClr val="4460A5"/>
      </a:accent5>
      <a:accent6>
        <a:srgbClr val="7C7C7C"/>
      </a:accent6>
      <a:hlink>
        <a:srgbClr val="0000FF"/>
      </a:hlink>
      <a:folHlink>
        <a:srgbClr val="80008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keskus.potx" id="{134E713E-D105-48DF-90AC-56D1F0A7F7B9}" vid="{DA55FAE6-0BDD-4556-9242-9FC591E73B4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EB97A45ED1C1794BADC605017099FD06" ma:contentTypeVersion="4" ma:contentTypeDescription="Luo uusi asiakirja." ma:contentTypeScope="" ma:versionID="56f8ce09acfbc0be87fe01bb957b5433">
  <xsd:schema xmlns:xsd="http://www.w3.org/2001/XMLSchema" xmlns:xs="http://www.w3.org/2001/XMLSchema" xmlns:p="http://schemas.microsoft.com/office/2006/metadata/properties" xmlns:ns2="c7e61156-b9c6-4d0a-a632-ff449bcc8cc8" xmlns:ns3="29d67d6f-8726-45c9-bec9-a461704bbc71" targetNamespace="http://schemas.microsoft.com/office/2006/metadata/properties" ma:root="true" ma:fieldsID="2a36d9203537dbbc04b3d703b5d8a1a5" ns2:_="" ns3:_="">
    <xsd:import namespace="c7e61156-b9c6-4d0a-a632-ff449bcc8cc8"/>
    <xsd:import namespace="29d67d6f-8726-45c9-bec9-a461704bbc7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e61156-b9c6-4d0a-a632-ff449bcc8c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9d67d6f-8726-45c9-bec9-a461704bbc71"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xml_kameleon>
  <päiväys>2.01.2019</päiväys>
  <kehalaatija>Kukkola Kaija</kehalaatija>
  <dokumentin_x0020_tila/>
  <kieli>Suomi</kieli>
  <laatijaorganisaatio>Lapin TE-toimisto|776b7c83-89cf-4422-8255-56deb571bc55</laatijaorganisaatio>
  <dokumenttityyppi>Esitys</dokumenttityyppi>
</xml_kameleon>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F05712-A8BA-4C0F-85CE-30CAF037159A}">
  <ds:schemaRefs>
    <ds:schemaRef ds:uri="http://schemas.microsoft.com/sharepoint/v3/contenttype/forms"/>
  </ds:schemaRefs>
</ds:datastoreItem>
</file>

<file path=customXml/itemProps2.xml><?xml version="1.0" encoding="utf-8"?>
<ds:datastoreItem xmlns:ds="http://schemas.openxmlformats.org/officeDocument/2006/customXml" ds:itemID="{99B04C15-FF40-4226-8E21-BD965670AC26}">
  <ds:schemaRefs>
    <ds:schemaRef ds:uri="29d67d6f-8726-45c9-bec9-a461704bbc71"/>
    <ds:schemaRef ds:uri="c7e61156-b9c6-4d0a-a632-ff449bcc8cc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883BF29-3E8B-49CA-B2EB-8025564EAE90}">
  <ds:schemaRefs/>
</ds:datastoreItem>
</file>

<file path=customXml/itemProps4.xml><?xml version="1.0" encoding="utf-8"?>
<ds:datastoreItem xmlns:ds="http://schemas.openxmlformats.org/officeDocument/2006/customXml" ds:itemID="{4C9F6BEA-764A-439A-8731-5B67D77C21AA}">
  <ds:schemaRefs>
    <ds:schemaRef ds:uri="http://purl.org/dc/elements/1.1/"/>
    <ds:schemaRef ds:uri="http://schemas.microsoft.com/office/2006/documentManagement/types"/>
    <ds:schemaRef ds:uri="http://www.w3.org/XML/1998/namespace"/>
    <ds:schemaRef ds:uri="http://purl.org/dc/dcmitype/"/>
    <ds:schemaRef ds:uri="29d67d6f-8726-45c9-bec9-a461704bbc71"/>
    <ds:schemaRef ds:uri="http://schemas.microsoft.com/office/infopath/2007/PartnerControls"/>
    <ds:schemaRef ds:uri="http://purl.org/dc/terms/"/>
    <ds:schemaRef ds:uri="http://schemas.microsoft.com/office/2006/metadata/properties"/>
    <ds:schemaRef ds:uri="c7e61156-b9c6-4d0a-a632-ff449bcc8cc8"/>
    <ds:schemaRef ds:uri="http://schemas.openxmlformats.org/package/2006/metadata/core-properties"/>
  </ds:schemaRefs>
</ds:datastoreItem>
</file>

<file path=docMetadata/LabelInfo.xml><?xml version="1.0" encoding="utf-8"?>
<clbl:labelList xmlns:clbl="http://schemas.microsoft.com/office/2020/mipLabelMetadata">
  <clbl:label id="{d95951a6-dfd3-4a74-9abb-f2b2cb89d671}" enabled="0" method="" siteId="{d95951a6-dfd3-4a74-9abb-f2b2cb89d671}" removed="1"/>
</clbl:labelList>
</file>

<file path=docProps/app.xml><?xml version="1.0" encoding="utf-8"?>
<Properties xmlns="http://schemas.openxmlformats.org/officeDocument/2006/extended-properties" xmlns:vt="http://schemas.openxmlformats.org/officeDocument/2006/docPropsVTypes">
  <Template>te-keskus</Template>
  <TotalTime>13013</TotalTime>
  <Words>1892</Words>
  <Application>Microsoft Office PowerPoint</Application>
  <PresentationFormat>Näytössä katseltava diaesitys (4:3)</PresentationFormat>
  <Paragraphs>227</Paragraphs>
  <Slides>21</Slides>
  <Notes>8</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21</vt:i4>
      </vt:variant>
    </vt:vector>
  </HeadingPairs>
  <TitlesOfParts>
    <vt:vector size="26" baseType="lpstr">
      <vt:lpstr>Arial</vt:lpstr>
      <vt:lpstr>Calibri</vt:lpstr>
      <vt:lpstr>Symbol</vt:lpstr>
      <vt:lpstr>Times New Roman</vt:lpstr>
      <vt:lpstr>TE__DB01_perus__FI_V____RGB[1]</vt:lpstr>
      <vt:lpstr>    </vt:lpstr>
      <vt:lpstr>Uudistuksen tavoitteet</vt:lpstr>
      <vt:lpstr>Työnantajan ilmoitusvelvollisuus kevenee  </vt:lpstr>
      <vt:lpstr>Palkkatuen kohderyhmien muutokset</vt:lpstr>
      <vt:lpstr>Palkkatuen määrä ja kesto</vt:lpstr>
      <vt:lpstr>Alentuneesti työkykyinen</vt:lpstr>
      <vt:lpstr>PowerPoint-esitys</vt:lpstr>
      <vt:lpstr>60 vuotta täyttäneiden pitkään työttömänä olleiden tuki </vt:lpstr>
      <vt:lpstr>100 prosentin palkkatuki</vt:lpstr>
      <vt:lpstr>Elinkeinotoimintaa vai ei</vt:lpstr>
      <vt:lpstr>Elinkeinotoimintaa vai ei</vt:lpstr>
      <vt:lpstr>Tuella palkatun siirtäminen</vt:lpstr>
      <vt:lpstr>Jäähy</vt:lpstr>
      <vt:lpstr>55 täyttäneiden työllistämistuki</vt:lpstr>
      <vt:lpstr>55 täyttäneiden työllistämistuki</vt:lpstr>
      <vt:lpstr>55 täyttäneiden työllistämistuki</vt:lpstr>
      <vt:lpstr>Muun tuen vaikutus palkkatuen maksamiseen</vt:lpstr>
      <vt:lpstr>Muun tuen vaikutus palkkatuen maksamiseen</vt:lpstr>
      <vt:lpstr>Kysymyksiä</vt:lpstr>
      <vt:lpstr>Kysymyksiä</vt:lpstr>
      <vt:lpstr>Kysymyksiä</vt:lpstr>
    </vt:vector>
  </TitlesOfParts>
  <Company>Lapin TE-toimisto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osaamisen kehittämisen suunnitelma</dc:title>
  <dc:creator>Kukkola Kaija</dc:creator>
  <cp:keywords/>
  <cp:lastModifiedBy>Smeds Katri (TET)</cp:lastModifiedBy>
  <cp:revision>50</cp:revision>
  <cp:lastPrinted>2019-02-01T11:31:00Z</cp:lastPrinted>
  <dcterms:created xsi:type="dcterms:W3CDTF">2019-01-02T10:57:44Z</dcterms:created>
  <dcterms:modified xsi:type="dcterms:W3CDTF">2024-04-10T10:27:10Z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460.1014.02.001</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te-keskus.potx</vt:lpwstr>
  </property>
  <property fmtid="{D5CDD505-2E9C-101B-9397-08002B2CF9AE}" pid="6" name="dvDefinition">
    <vt:lpwstr>1014 (dd_default.xml)</vt:lpwstr>
  </property>
  <property fmtid="{D5CDD505-2E9C-101B-9397-08002B2CF9AE}" pid="7" name="dvDefinitionID">
    <vt:lpwstr>1014</vt:lpwstr>
  </property>
  <property fmtid="{D5CDD505-2E9C-101B-9397-08002B2CF9AE}" pid="8" name="dvContentFile">
    <vt:lpwstr>dd_default.xml</vt:lpwstr>
  </property>
  <property fmtid="{D5CDD505-2E9C-101B-9397-08002B2CF9AE}" pid="9" name="dvGlobalVerID">
    <vt:lpwstr>460.90.02.013</vt:lpwstr>
  </property>
  <property fmtid="{D5CDD505-2E9C-101B-9397-08002B2CF9AE}" pid="10" name="dvDefinitionVersion">
    <vt:lpwstr>02.001 / 30.6.2016</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TET LAP</vt:lpwstr>
  </property>
  <property fmtid="{D5CDD505-2E9C-101B-9397-08002B2CF9AE}" pid="21" name="dvSite">
    <vt:lpwstr>Rovaniemi</vt:lpwstr>
  </property>
  <property fmtid="{D5CDD505-2E9C-101B-9397-08002B2CF9AE}" pid="22" name="dvNumbering">
    <vt:lpwstr>0</vt:lpwstr>
  </property>
  <property fmtid="{D5CDD505-2E9C-101B-9397-08002B2CF9AE}" pid="23" name="dvDUname">
    <vt:lpwstr>Kukkola Kaija</vt:lpwstr>
  </property>
  <property fmtid="{D5CDD505-2E9C-101B-9397-08002B2CF9AE}" pid="24" name="dvdufname">
    <vt:lpwstr>Kaija</vt:lpwstr>
  </property>
  <property fmtid="{D5CDD505-2E9C-101B-9397-08002B2CF9AE}" pid="25" name="dvdulname">
    <vt:lpwstr>Kukkola</vt:lpwstr>
  </property>
  <property fmtid="{D5CDD505-2E9C-101B-9397-08002B2CF9AE}" pid="26" name="dvDUdepartment">
    <vt:lpwstr/>
  </property>
  <property fmtid="{D5CDD505-2E9C-101B-9397-08002B2CF9AE}" pid="27" name="dvLogoExist">
    <vt:lpwstr>0</vt:lpwstr>
  </property>
  <property fmtid="{D5CDD505-2E9C-101B-9397-08002B2CF9AE}" pid="28" name="dvCurrentlogo">
    <vt:lpwstr/>
  </property>
  <property fmtid="{D5CDD505-2E9C-101B-9397-08002B2CF9AE}" pid="29" name="Päiväys">
    <vt:filetime>2019-01-01T22:00:00Z</vt:filetime>
  </property>
  <property fmtid="{D5CDD505-2E9C-101B-9397-08002B2CF9AE}" pid="30" name="KEHALaatija">
    <vt:lpwstr>Kukkola Kaija</vt:lpwstr>
  </property>
  <property fmtid="{D5CDD505-2E9C-101B-9397-08002B2CF9AE}" pid="31" name="Dokumentin_x0020_tila">
    <vt:lpwstr/>
  </property>
  <property fmtid="{D5CDD505-2E9C-101B-9397-08002B2CF9AE}" pid="32" name="Kieli">
    <vt:lpwstr>Suomi</vt:lpwstr>
  </property>
  <property fmtid="{D5CDD505-2E9C-101B-9397-08002B2CF9AE}" pid="33" name="Laatijaorganisaatio">
    <vt:lpwstr/>
  </property>
  <property fmtid="{D5CDD505-2E9C-101B-9397-08002B2CF9AE}" pid="34" name="Asiakirjan tyyppi">
    <vt:lpwstr>Esitys</vt:lpwstr>
  </property>
  <property fmtid="{D5CDD505-2E9C-101B-9397-08002B2CF9AE}" pid="35" name="Dokumenttityyppi">
    <vt:lpwstr>Esitys</vt:lpwstr>
  </property>
  <property fmtid="{D5CDD505-2E9C-101B-9397-08002B2CF9AE}" pid="36" name="ContentTypeId">
    <vt:lpwstr>0x01010040485BB5EA91409BADF540D1B0254D33040040452BD0B590EC44BF23D43F50B5B323</vt:lpwstr>
  </property>
  <property fmtid="{D5CDD505-2E9C-101B-9397-08002B2CF9AE}" pid="37" name="Order">
    <vt:r8>2700</vt:r8>
  </property>
  <property fmtid="{D5CDD505-2E9C-101B-9397-08002B2CF9AE}" pid="38" name="Kohdepaikkakunnat">
    <vt:lpwstr/>
  </property>
  <property fmtid="{D5CDD505-2E9C-101B-9397-08002B2CF9AE}" pid="39" name="xd_Signature">
    <vt:bool>false</vt:bool>
  </property>
  <property fmtid="{D5CDD505-2E9C-101B-9397-08002B2CF9AE}" pid="40" name="xd_ProgID">
    <vt:lpwstr/>
  </property>
  <property fmtid="{D5CDD505-2E9C-101B-9397-08002B2CF9AE}" pid="41" name="SharedWithUsers">
    <vt:lpwstr/>
  </property>
  <property fmtid="{D5CDD505-2E9C-101B-9397-08002B2CF9AE}" pid="42" name="TemplateUrl">
    <vt:lpwstr/>
  </property>
  <property fmtid="{D5CDD505-2E9C-101B-9397-08002B2CF9AE}" pid="43" name="Kohdevirastot">
    <vt:lpwstr/>
  </property>
  <property fmtid="{D5CDD505-2E9C-101B-9397-08002B2CF9AE}" pid="44" name="Sisältöaihe">
    <vt:lpwstr/>
  </property>
  <property fmtid="{D5CDD505-2E9C-101B-9397-08002B2CF9AE}" pid="45" name="TriggerFlowInfo">
    <vt:lpwstr/>
  </property>
</Properties>
</file>