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9" r:id="rId4"/>
    <p:sldMasterId id="2147484043" r:id="rId5"/>
    <p:sldMasterId id="2147484095" r:id="rId6"/>
  </p:sldMasterIdLst>
  <p:notesMasterIdLst>
    <p:notesMasterId r:id="rId24"/>
  </p:notesMasterIdLst>
  <p:handoutMasterIdLst>
    <p:handoutMasterId r:id="rId25"/>
  </p:handoutMasterIdLst>
  <p:sldIdLst>
    <p:sldId id="455" r:id="rId7"/>
    <p:sldId id="364" r:id="rId8"/>
    <p:sldId id="454" r:id="rId9"/>
    <p:sldId id="452" r:id="rId10"/>
    <p:sldId id="451" r:id="rId11"/>
    <p:sldId id="365" r:id="rId12"/>
    <p:sldId id="457" r:id="rId13"/>
    <p:sldId id="425" r:id="rId14"/>
    <p:sldId id="415" r:id="rId15"/>
    <p:sldId id="426" r:id="rId16"/>
    <p:sldId id="427" r:id="rId17"/>
    <p:sldId id="446" r:id="rId18"/>
    <p:sldId id="468" r:id="rId19"/>
    <p:sldId id="476" r:id="rId20"/>
    <p:sldId id="466" r:id="rId21"/>
    <p:sldId id="400" r:id="rId22"/>
    <p:sldId id="381" r:id="rId23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8C1"/>
    <a:srgbClr val="CA897F"/>
    <a:srgbClr val="FDBF6C"/>
    <a:srgbClr val="F9F9F9"/>
    <a:srgbClr val="FCCFC4"/>
    <a:srgbClr val="E2DDDB"/>
    <a:srgbClr val="534A75"/>
    <a:srgbClr val="F5F5F5"/>
    <a:srgbClr val="8AACC9"/>
    <a:srgbClr val="B1D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24.4.2024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24.4.2024.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/>
              <a:pPr/>
              <a:t>2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65248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26559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21" Type="http://schemas.openxmlformats.org/officeDocument/2006/relationships/image" Target="../media/image49.jpeg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20" Type="http://schemas.openxmlformats.org/officeDocument/2006/relationships/image" Target="../media/image4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51.jpeg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6" y="0"/>
            <a:ext cx="6087034" cy="68579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755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2D30A9AF-E816-3769-B630-6CDA9C8A304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7"/>
            <a:ext cx="5835034" cy="54309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755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4309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379C04F-870C-8DE2-155E-83C26A5F9D0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4309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rgbClr val="FCC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A954EA-0B54-DED1-F4AB-13DBBEA7309E}"/>
              </a:ext>
            </a:extLst>
          </p:cNvPr>
          <p:cNvSpPr/>
          <p:nvPr userDrawn="1"/>
        </p:nvSpPr>
        <p:spPr>
          <a:xfrm>
            <a:off x="10102467" y="5938092"/>
            <a:ext cx="2089533" cy="919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9696F9-D296-243D-2D47-CEBC9BB54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93809" y="6176220"/>
            <a:ext cx="1828856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rgbClr val="CA8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F83EC-D39F-1E7B-50DF-5BB768ED4C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A9E15FA-DA96-B446-094A-70725ED47BE5}"/>
              </a:ext>
            </a:extLst>
          </p:cNvPr>
          <p:cNvSpPr/>
          <p:nvPr userDrawn="1"/>
        </p:nvSpPr>
        <p:spPr>
          <a:xfrm>
            <a:off x="10102467" y="5938092"/>
            <a:ext cx="2089533" cy="919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53F9C0-AAC4-0363-0401-CF28706E2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93809" y="6176220"/>
            <a:ext cx="1828856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rgbClr val="B5A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78879-D7B1-2CA1-97A7-D941998A5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E7DAE83-8061-BA8C-31F0-98CE46E0394E}"/>
              </a:ext>
            </a:extLst>
          </p:cNvPr>
          <p:cNvSpPr/>
          <p:nvPr userDrawn="1"/>
        </p:nvSpPr>
        <p:spPr>
          <a:xfrm>
            <a:off x="10102467" y="5938092"/>
            <a:ext cx="2089533" cy="9199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5B08B6-0422-D714-ED07-E3332A611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93809" y="6176220"/>
            <a:ext cx="1828856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rgbClr val="FDB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5F5189-742A-0CDC-E7B3-282663227B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4"/>
            <a:ext cx="10632439" cy="35602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27AFFEB-2A44-5651-9892-C4EC239A68E2}"/>
              </a:ext>
            </a:extLst>
          </p:cNvPr>
          <p:cNvSpPr/>
          <p:nvPr userDrawn="1"/>
        </p:nvSpPr>
        <p:spPr>
          <a:xfrm>
            <a:off x="10102467" y="5938092"/>
            <a:ext cx="2089533" cy="919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17C69E-7C0D-41C0-057C-67C78ED4D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93809" y="6176220"/>
            <a:ext cx="1828856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rgbClr val="FCC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D56E630-FD1C-DCF5-52BC-E3D8B075C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265" t="4230" r="21084" b="469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913417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4408531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9">
            <a:extLst>
              <a:ext uri="{FF2B5EF4-FFF2-40B4-BE49-F238E27FC236}">
                <a16:creationId xmlns:a16="http://schemas.microsoft.com/office/drawing/2014/main" id="{5C3BBD5A-8666-591F-4D64-923819A40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092" t="35816" r="7189" b="38468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288253-84BA-83FA-1CF9-87B733BC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877838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6836FC-DEAC-64D2-FD3B-E6306B85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4372952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3FBB1FA-3027-AA69-C58D-29C4C47D8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51" t="7160" r="-3859" b="2250"/>
          <a:stretch/>
        </p:blipFill>
        <p:spPr>
          <a:xfrm flipH="1">
            <a:off x="-228967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6B98F7-D5EC-DBA3-B156-1FBB4CDD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470" y="2877838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4A9D40-7867-5395-1E4F-B6FCC1A28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470" y="4372952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503A87D-309B-962E-134B-85F179E54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5903" y="6162690"/>
            <a:ext cx="1086427" cy="3284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713BDAF-9691-D9C4-7BF4-C0E948A60C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93808" y="6176220"/>
            <a:ext cx="1828858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F5675E8-FC4A-4CFC-CFB7-83489D01F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" t="42569" r="40586" b="105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59C1DA-9264-9F2E-A544-82A3ADE3F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877838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1B9029-EDC6-F837-4120-D8F794F9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4372952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rgbClr val="CA8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2">
            <a:extLst>
              <a:ext uri="{FF2B5EF4-FFF2-40B4-BE49-F238E27FC236}">
                <a16:creationId xmlns:a16="http://schemas.microsoft.com/office/drawing/2014/main" id="{11B78608-1333-72A1-B367-39FCE66E3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26" t="2045" r="9883" b="24671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4B8ABF-657A-0F91-2EB1-980400E1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834819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425AA4E-43C2-7C5A-7E01-568C6F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4329933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CC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CA8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83C05E-F9DF-6862-F9B4-D172AE54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9096C3-7C62-B7E7-A66A-12440682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6EC40312-3044-8108-0C5D-3CEAE961E45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A8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1F6D4EF-EEDE-483D-7FA9-F92CFBE8B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88" t="33290" r="29626" b="26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7E9D9F1-494A-A70E-B223-998553D52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991" y="213063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CCE22C-479F-EB50-6F80-641EDF095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91" y="3598380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E17A954-B8FE-EC6C-2814-E0CBFABE8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93809" y="6176220"/>
            <a:ext cx="1828856" cy="3822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005E972-21E7-7928-B805-A2E9C100EF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5903" y="6162690"/>
            <a:ext cx="1086427" cy="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B5A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381A0-DAD7-C956-EF8B-832AC5EEB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A2C965-AEC6-51FC-4803-50DC21BA3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1824C99D-C8BD-C8BA-735C-C4FB72CB090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409875"/>
          </a:xfrm>
          <a:prstGeom prst="rect">
            <a:avLst/>
          </a:prstGeom>
          <a:solidFill>
            <a:srgbClr val="FD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29B5F-EF2A-DEF1-074D-4262B11D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1879904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A58593-4C1C-9865-DDE8-DB654A4F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375018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B7FC29-FA05-9E35-9392-2B35819EDC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47969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FCC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B5A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562E99-53E4-16B6-FD55-B5BE240A7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46AC39-20E4-8177-AB4D-7CE656507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FD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CBBD38-2BF7-D50B-D5A2-2942601B3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3F44AFC-14D4-C578-B130-2A1CEBA4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53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1AE735-8945-C2A5-29C9-40AF43FE2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0258E57-2F91-4A98-A6BC-E33948C7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rgbClr val="B5A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409875"/>
          </a:xfrm>
          <a:prstGeom prst="rect">
            <a:avLst/>
          </a:prstGeom>
          <a:solidFill>
            <a:srgbClr val="E2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A25320-92B5-FF18-17FD-EFA0A8166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130632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FBD218-BFCC-5A12-0E6A-F494DB556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59838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8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rgbClr val="FD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3"/>
          </a:xfrm>
          <a:prstGeom prst="rect">
            <a:avLst/>
          </a:prstGeom>
          <a:solidFill>
            <a:srgbClr val="FCC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rgbClr val="CA8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E14C99-ED8B-5C93-0A5A-048624F1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183F0-1013-FD3B-46FC-575829451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E64FA5D-56A0-4F78-B052-E3A9876DE49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rgbClr val="B5A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C90C19-A9F6-767C-D579-BEA6E388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CEE20-DA79-0C73-359C-4C2E90100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19C9E59C-F958-055C-47BF-59D0EDE8798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30"/>
            <a:ext cx="7772403" cy="5341104"/>
          </a:xfrm>
          <a:prstGeom prst="rect">
            <a:avLst/>
          </a:prstGeom>
          <a:solidFill>
            <a:srgbClr val="FD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3194B0-D278-3E42-902D-94B59A47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E4EFB-DE7F-6DF4-7FC9-B78212985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384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A927983A-D5BE-8BEF-F5BE-85E627337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3411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80C7FC6-DAB4-B546-5594-A15F23DB20F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815903" y="6162690"/>
            <a:ext cx="1086427" cy="32841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89F1835-AFC5-8A92-DA32-4CC146B1B7E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10193808" y="6176220"/>
            <a:ext cx="1828858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A135B9-34DB-88B6-7FDC-70DC64D4E4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815903" y="6162690"/>
            <a:ext cx="1086427" cy="3284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AE11617-7429-8DDA-B3FD-3603C3BA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0193808" y="6176220"/>
            <a:ext cx="1828858" cy="3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7" r:id="rId2"/>
    <p:sldLayoutId id="2147484048" r:id="rId3"/>
    <p:sldLayoutId id="2147484046" r:id="rId4"/>
    <p:sldLayoutId id="2147484102" r:id="rId5"/>
    <p:sldLayoutId id="2147484107" r:id="rId6"/>
    <p:sldLayoutId id="2147484108" r:id="rId7"/>
    <p:sldLayoutId id="2147484050" r:id="rId8"/>
    <p:sldLayoutId id="2147484109" r:id="rId9"/>
    <p:sldLayoutId id="2147484110" r:id="rId10"/>
    <p:sldLayoutId id="2147484049" r:id="rId11"/>
    <p:sldLayoutId id="2147484051" r:id="rId12"/>
    <p:sldLayoutId id="2147484052" r:id="rId13"/>
    <p:sldLayoutId id="2147484105" r:id="rId14"/>
    <p:sldLayoutId id="2147484106" r:id="rId15"/>
    <p:sldLayoutId id="2147484053" r:id="rId16"/>
    <p:sldLayoutId id="21474840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mm.fi/cap27/lainsaadanto" TargetMode="External"/><Relationship Id="rId2" Type="http://schemas.openxmlformats.org/officeDocument/2006/relationships/hyperlink" Target="https://mmm.fi/documents/1410837/12210688/Suomen+viimeistelty+CAP-suunnitelma+2023-2027.pdf/667bf7ab-8af6-0afa-8c8e-ef5022178292/Suomen+viimeistelty+CAP-suunnitelma+2023-2027.pdf?t=1658396108940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finlex.fi/fi/laki/alkup/2023/20230617" TargetMode="External"/><Relationship Id="rId4" Type="http://schemas.openxmlformats.org/officeDocument/2006/relationships/hyperlink" Target="https://www.finlex.fi/fi/laki/alkup/2022/202213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C79C2-819A-7CC2-CF1C-AFE5656AB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470" y="2209046"/>
            <a:ext cx="5725164" cy="3005750"/>
          </a:xfrm>
        </p:spPr>
        <p:txBody>
          <a:bodyPr>
            <a:normAutofit/>
          </a:bodyPr>
          <a:lstStyle/>
          <a:p>
            <a:r>
              <a:rPr lang="fi-FI" b="0" dirty="0" err="1"/>
              <a:t>Leaderin</a:t>
            </a:r>
            <a:r>
              <a:rPr lang="fi-FI" b="0" dirty="0"/>
              <a:t> </a:t>
            </a:r>
            <a:r>
              <a:rPr lang="fi-FI" b="0" dirty="0" err="1"/>
              <a:t>yritystuet</a:t>
            </a:r>
            <a:r>
              <a:rPr lang="fi-FI" b="0" dirty="0"/>
              <a:t> alkaville yrityksille ja yritysten kehittämiseen</a:t>
            </a:r>
            <a:br>
              <a:rPr lang="fi-FI" b="0" dirty="0"/>
            </a:br>
            <a:r>
              <a:rPr lang="fi-FI" b="0" dirty="0"/>
              <a:t>Pelkosenniemi 17.4.24</a:t>
            </a:r>
          </a:p>
        </p:txBody>
      </p:sp>
    </p:spTree>
    <p:extLst>
      <p:ext uri="{BB962C8B-B14F-4D97-AF65-F5344CB8AC3E}">
        <p14:creationId xmlns:p14="http://schemas.microsoft.com/office/powerpoint/2010/main" val="364977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4A684-6888-F3C3-C86A-F98C50FD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8"/>
            <a:ext cx="10935789" cy="785813"/>
          </a:xfrm>
        </p:spPr>
        <p:txBody>
          <a:bodyPr/>
          <a:lstStyle/>
          <a:p>
            <a:r>
              <a:rPr lang="fi-FI"/>
              <a:t>Pohjoiset elinkeinot, näitä tuemme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AC86D1-103F-125D-635E-F012EFD9BE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921835"/>
            <a:ext cx="5327468" cy="3183372"/>
          </a:xfrm>
        </p:spPr>
        <p:txBody>
          <a:bodyPr>
            <a:noAutofit/>
          </a:bodyPr>
          <a:lstStyle/>
          <a:p>
            <a:r>
              <a:rPr lang="fi-FI" sz="1800"/>
              <a:t>Tukea kohdennetaan erityisesti alkaville ja mikroyrityksille ja vastaavan kokoisille monialaisille maatilayrityksille (pääsääntöisesti enintään 5htv)</a:t>
            </a:r>
          </a:p>
          <a:p>
            <a:r>
              <a:rPr lang="fi-FI" sz="1800"/>
              <a:t>Yritysmuodolla ei ole väliä ja tukea voi hakea myös ilman y-tunnusta yrittäjyyskokeiluun ja omistajanvaihdokseen.</a:t>
            </a:r>
          </a:p>
          <a:p>
            <a:r>
              <a:rPr lang="fi-FI" sz="1800"/>
              <a:t>Hankekoko investointihankkeessa enintään 100 000€. </a:t>
            </a:r>
          </a:p>
          <a:p>
            <a:r>
              <a:rPr lang="fi-FI" sz="1800"/>
              <a:t>Tuen hakija sijaitsee tukikelpoisella maaseutualueella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4077D5-FC00-9B0E-09E0-0AD0CACE85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0437" y="1921835"/>
            <a:ext cx="5061300" cy="3183372"/>
          </a:xfrm>
        </p:spPr>
        <p:txBody>
          <a:bodyPr>
            <a:normAutofit/>
          </a:bodyPr>
          <a:lstStyle/>
          <a:p>
            <a:r>
              <a:rPr lang="fi-FI" sz="1800"/>
              <a:t>Hakijalla tulee olla taloudelliset mahdollisuudet toteuttaa hanke</a:t>
            </a:r>
          </a:p>
          <a:p>
            <a:r>
              <a:rPr lang="fi-FI" sz="1800"/>
              <a:t>Liiketoiminta-/kehittämissuunnitelman tulee olla toteuttamiskelpoinen ja yritystoiminta arvioidaan kannattavaksi ja tavoitteelliseksi.</a:t>
            </a:r>
          </a:p>
          <a:p>
            <a:r>
              <a:rPr lang="fi-FI" sz="1800"/>
              <a:t>Kilpailutilanne ei saa vääristyä tuen myötä </a:t>
            </a:r>
            <a:br>
              <a:rPr lang="fi-FI" sz="1800"/>
            </a:br>
            <a:r>
              <a:rPr lang="fi-FI" sz="1800"/>
              <a:t>(esim. oma asiakashankinta)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957AC23-A656-37F4-A306-05C9DE32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18125280">
            <a:off x="9192977" y="-1166838"/>
            <a:ext cx="1375262" cy="345692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665194E-52A7-C9FC-921C-38138CE74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3668069">
            <a:off x="6347788" y="4503753"/>
            <a:ext cx="1375262" cy="34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6907AFB-AB32-CDBE-8F2F-245D3549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40" y="240592"/>
            <a:ext cx="8314508" cy="785813"/>
          </a:xfrm>
        </p:spPr>
        <p:txBody>
          <a:bodyPr>
            <a:normAutofit/>
          </a:bodyPr>
          <a:lstStyle/>
          <a:p>
            <a:r>
              <a:rPr lang="fi-FI" sz="3600" dirty="0"/>
              <a:t>Leader-rahoitukset yrityksille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E5F257BD-381D-81CF-8E52-79FEFD1DCDAB}"/>
              </a:ext>
            </a:extLst>
          </p:cNvPr>
          <p:cNvSpPr txBox="1">
            <a:spLocks/>
          </p:cNvSpPr>
          <p:nvPr/>
        </p:nvSpPr>
        <p:spPr>
          <a:xfrm>
            <a:off x="769047" y="987987"/>
            <a:ext cx="4075981" cy="216317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2800" b="1" dirty="0">
                <a:solidFill>
                  <a:schemeClr val="bg1"/>
                </a:solidFill>
              </a:rPr>
              <a:t>Yritystoiminnan käynnistystuki</a:t>
            </a:r>
          </a:p>
          <a:p>
            <a:pPr fontAlgn="auto">
              <a:spcAft>
                <a:spcPts val="0"/>
              </a:spcAft>
            </a:pP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51" name="Sisällön paikkamerkki 2">
            <a:extLst>
              <a:ext uri="{FF2B5EF4-FFF2-40B4-BE49-F238E27FC236}">
                <a16:creationId xmlns:a16="http://schemas.microsoft.com/office/drawing/2014/main" id="{94405403-6DE0-0D9E-48C3-BFBC3691CF28}"/>
              </a:ext>
            </a:extLst>
          </p:cNvPr>
          <p:cNvSpPr txBox="1">
            <a:spLocks/>
          </p:cNvSpPr>
          <p:nvPr/>
        </p:nvSpPr>
        <p:spPr>
          <a:xfrm>
            <a:off x="776040" y="3250262"/>
            <a:ext cx="4119147" cy="1266936"/>
          </a:xfrm>
          <a:prstGeom prst="rect">
            <a:avLst/>
          </a:prstGeom>
          <a:solidFill>
            <a:schemeClr val="accent4"/>
          </a:solidFill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i-FI" sz="18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fi-FI" sz="16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4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fi-FI" sz="12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0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Yritystoiminnan kehittämistuki</a:t>
            </a:r>
          </a:p>
          <a:p>
            <a:pPr marL="0" indent="0">
              <a:buNone/>
            </a:pPr>
            <a:r>
              <a:rPr lang="fi-FI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Asiantuntijapalvelut, selvitykset → innovointi, tuotekehitys, kilpailukyky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F13C10BA-B503-A8F4-5CB4-B363B1515C7B}"/>
              </a:ext>
            </a:extLst>
          </p:cNvPr>
          <p:cNvSpPr/>
          <p:nvPr/>
        </p:nvSpPr>
        <p:spPr>
          <a:xfrm>
            <a:off x="762400" y="4641187"/>
            <a:ext cx="4221647" cy="146973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Sisällön paikkamerkki 2">
            <a:extLst>
              <a:ext uri="{FF2B5EF4-FFF2-40B4-BE49-F238E27FC236}">
                <a16:creationId xmlns:a16="http://schemas.microsoft.com/office/drawing/2014/main" id="{BACA9B03-E440-6B77-E08D-BFD7C58527C0}"/>
              </a:ext>
            </a:extLst>
          </p:cNvPr>
          <p:cNvSpPr txBox="1">
            <a:spLocks/>
          </p:cNvSpPr>
          <p:nvPr/>
        </p:nvSpPr>
        <p:spPr>
          <a:xfrm>
            <a:off x="776040" y="4652936"/>
            <a:ext cx="3468240" cy="6210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i-FI" sz="18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fi-FI" sz="16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4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fi-FI" sz="12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i-FI" sz="1000" b="0" kern="1200" dirty="0">
                <a:solidFill>
                  <a:schemeClr val="tx1"/>
                </a:solidFill>
                <a:latin typeface="Ubuntu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Yrityksen investointituki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5C5D466F-6B3B-C344-83F2-E03EC09A1144}"/>
              </a:ext>
            </a:extLst>
          </p:cNvPr>
          <p:cNvGrpSpPr/>
          <p:nvPr/>
        </p:nvGrpSpPr>
        <p:grpSpPr>
          <a:xfrm>
            <a:off x="4830253" y="984857"/>
            <a:ext cx="6591369" cy="5126061"/>
            <a:chOff x="4830253" y="984857"/>
            <a:chExt cx="6591369" cy="5126061"/>
          </a:xfrm>
        </p:grpSpPr>
        <p:sp>
          <p:nvSpPr>
            <p:cNvPr id="45" name="Sisällön paikkamerkki 2">
              <a:extLst>
                <a:ext uri="{FF2B5EF4-FFF2-40B4-BE49-F238E27FC236}">
                  <a16:creationId xmlns:a16="http://schemas.microsoft.com/office/drawing/2014/main" id="{50E018AD-9D44-F773-8121-51683A848DFB}"/>
                </a:ext>
              </a:extLst>
            </p:cNvPr>
            <p:cNvSpPr txBox="1">
              <a:spLocks/>
            </p:cNvSpPr>
            <p:nvPr/>
          </p:nvSpPr>
          <p:spPr>
            <a:xfrm>
              <a:off x="4845028" y="1001302"/>
              <a:ext cx="4011216" cy="4258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Yrittämisen kokeilu, 2 500 €</a:t>
              </a:r>
            </a:p>
          </p:txBody>
        </p:sp>
        <p:sp>
          <p:nvSpPr>
            <p:cNvPr id="46" name="Sisällön paikkamerkki 2">
              <a:extLst>
                <a:ext uri="{FF2B5EF4-FFF2-40B4-BE49-F238E27FC236}">
                  <a16:creationId xmlns:a16="http://schemas.microsoft.com/office/drawing/2014/main" id="{B31B0F55-7D2D-8A21-2812-AE6DA58C7C3D}"/>
                </a:ext>
              </a:extLst>
            </p:cNvPr>
            <p:cNvSpPr txBox="1">
              <a:spLocks/>
            </p:cNvSpPr>
            <p:nvPr/>
          </p:nvSpPr>
          <p:spPr>
            <a:xfrm>
              <a:off x="4845028" y="1442087"/>
              <a:ext cx="6492185" cy="42490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Maatalouden kokeilu, 2 500 €/5 000 €/7 500 €</a:t>
              </a:r>
            </a:p>
          </p:txBody>
        </p:sp>
        <p:sp>
          <p:nvSpPr>
            <p:cNvPr id="47" name="Sisällön paikkamerkki 2">
              <a:extLst>
                <a:ext uri="{FF2B5EF4-FFF2-40B4-BE49-F238E27FC236}">
                  <a16:creationId xmlns:a16="http://schemas.microsoft.com/office/drawing/2014/main" id="{E83E4FB4-80A1-EDBD-B296-E6F04D66DDFB}"/>
                </a:ext>
              </a:extLst>
            </p:cNvPr>
            <p:cNvSpPr txBox="1">
              <a:spLocks/>
            </p:cNvSpPr>
            <p:nvPr/>
          </p:nvSpPr>
          <p:spPr>
            <a:xfrm>
              <a:off x="4830253" y="1870455"/>
              <a:ext cx="6045063" cy="46437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Omistajanvaihdoksen suunnittelu, 5 000 €</a:t>
              </a:r>
            </a:p>
          </p:txBody>
        </p:sp>
        <p:sp>
          <p:nvSpPr>
            <p:cNvPr id="48" name="Sisällön paikkamerkki 2">
              <a:extLst>
                <a:ext uri="{FF2B5EF4-FFF2-40B4-BE49-F238E27FC236}">
                  <a16:creationId xmlns:a16="http://schemas.microsoft.com/office/drawing/2014/main" id="{7C7FD9DB-6C78-6E44-6C44-F57D9D10E3DE}"/>
                </a:ext>
              </a:extLst>
            </p:cNvPr>
            <p:cNvSpPr txBox="1">
              <a:spLocks/>
            </p:cNvSpPr>
            <p:nvPr/>
          </p:nvSpPr>
          <p:spPr>
            <a:xfrm>
              <a:off x="4845029" y="2311559"/>
              <a:ext cx="4989989" cy="42490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Osa-aikainen yrittäminen, 5 000 €</a:t>
              </a:r>
            </a:p>
          </p:txBody>
        </p:sp>
        <p:sp>
          <p:nvSpPr>
            <p:cNvPr id="49" name="Sisällön paikkamerkki 2">
              <a:extLst>
                <a:ext uri="{FF2B5EF4-FFF2-40B4-BE49-F238E27FC236}">
                  <a16:creationId xmlns:a16="http://schemas.microsoft.com/office/drawing/2014/main" id="{8E138FA9-B489-62C6-B5B0-3DE5B6533CAE}"/>
                </a:ext>
              </a:extLst>
            </p:cNvPr>
            <p:cNvSpPr txBox="1">
              <a:spLocks/>
            </p:cNvSpPr>
            <p:nvPr/>
          </p:nvSpPr>
          <p:spPr>
            <a:xfrm>
              <a:off x="4845029" y="2759028"/>
              <a:ext cx="5553492" cy="461551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Päätoiminen yrittäminen, 7 500 €</a:t>
              </a:r>
            </a:p>
          </p:txBody>
        </p:sp>
        <p:sp>
          <p:nvSpPr>
            <p:cNvPr id="52" name="Sisällön paikkamerkki 2">
              <a:extLst>
                <a:ext uri="{FF2B5EF4-FFF2-40B4-BE49-F238E27FC236}">
                  <a16:creationId xmlns:a16="http://schemas.microsoft.com/office/drawing/2014/main" id="{6FFF9B4F-DBEB-FEC9-F4DC-0C83632C0F15}"/>
                </a:ext>
              </a:extLst>
            </p:cNvPr>
            <p:cNvSpPr txBox="1">
              <a:spLocks/>
            </p:cNvSpPr>
            <p:nvPr/>
          </p:nvSpPr>
          <p:spPr>
            <a:xfrm>
              <a:off x="4862721" y="3250262"/>
              <a:ext cx="6552103" cy="362531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Yritystoiminnan suunnittelu, 1 000 €</a:t>
              </a:r>
            </a:p>
          </p:txBody>
        </p:sp>
        <p:sp>
          <p:nvSpPr>
            <p:cNvPr id="53" name="Sisällön paikkamerkki 2">
              <a:extLst>
                <a:ext uri="{FF2B5EF4-FFF2-40B4-BE49-F238E27FC236}">
                  <a16:creationId xmlns:a16="http://schemas.microsoft.com/office/drawing/2014/main" id="{FE71F500-190C-0895-240D-89A67CBC0B0A}"/>
                </a:ext>
              </a:extLst>
            </p:cNvPr>
            <p:cNvSpPr txBox="1">
              <a:spLocks/>
            </p:cNvSpPr>
            <p:nvPr/>
          </p:nvSpPr>
          <p:spPr>
            <a:xfrm>
              <a:off x="4830253" y="3699387"/>
              <a:ext cx="6584570" cy="3625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Yritystoiminnan kehittämisen valmistelu, 2000 €</a:t>
              </a:r>
            </a:p>
          </p:txBody>
        </p:sp>
        <p:sp>
          <p:nvSpPr>
            <p:cNvPr id="57" name="Sisällön paikkamerkki 2">
              <a:extLst>
                <a:ext uri="{FF2B5EF4-FFF2-40B4-BE49-F238E27FC236}">
                  <a16:creationId xmlns:a16="http://schemas.microsoft.com/office/drawing/2014/main" id="{97AA7C3F-2CA4-A4D2-FF7F-E47F7C6D2A7D}"/>
                </a:ext>
              </a:extLst>
            </p:cNvPr>
            <p:cNvSpPr txBox="1">
              <a:spLocks/>
            </p:cNvSpPr>
            <p:nvPr/>
          </p:nvSpPr>
          <p:spPr>
            <a:xfrm>
              <a:off x="4843852" y="4684828"/>
              <a:ext cx="6528017" cy="119249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Osa-aikaisille ja päätoimisille yrittäjille</a:t>
              </a:r>
            </a:p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40 % tuki 5 000 € – 100 000 € </a:t>
              </a:r>
            </a:p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kustannuksiin, energiatuki 30%</a:t>
              </a:r>
            </a:p>
          </p:txBody>
        </p:sp>
        <p:sp>
          <p:nvSpPr>
            <p:cNvPr id="16" name="Sisällön paikkamerkki 2">
              <a:extLst>
                <a:ext uri="{FF2B5EF4-FFF2-40B4-BE49-F238E27FC236}">
                  <a16:creationId xmlns:a16="http://schemas.microsoft.com/office/drawing/2014/main" id="{7CB70199-39DC-D301-5DF3-6C5D40D59E3F}"/>
                </a:ext>
              </a:extLst>
            </p:cNvPr>
            <p:cNvSpPr txBox="1">
              <a:spLocks/>
            </p:cNvSpPr>
            <p:nvPr/>
          </p:nvSpPr>
          <p:spPr>
            <a:xfrm>
              <a:off x="4845028" y="984857"/>
              <a:ext cx="6569794" cy="411102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Yrittämisen kokeilu, 2 500 € </a:t>
              </a:r>
              <a:r>
                <a:rPr lang="fi-FI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(ei käytössä 2023)</a:t>
              </a:r>
            </a:p>
          </p:txBody>
        </p:sp>
        <p:sp>
          <p:nvSpPr>
            <p:cNvPr id="17" name="Sisällön paikkamerkki 2">
              <a:extLst>
                <a:ext uri="{FF2B5EF4-FFF2-40B4-BE49-F238E27FC236}">
                  <a16:creationId xmlns:a16="http://schemas.microsoft.com/office/drawing/2014/main" id="{1F42391E-5F6F-7D91-788E-F2B5DC765CEA}"/>
                </a:ext>
              </a:extLst>
            </p:cNvPr>
            <p:cNvSpPr txBox="1">
              <a:spLocks/>
            </p:cNvSpPr>
            <p:nvPr/>
          </p:nvSpPr>
          <p:spPr>
            <a:xfrm>
              <a:off x="4845028" y="1442088"/>
              <a:ext cx="6569795" cy="38038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Maatalouden kokeilu, 2 500 €/5 000 €/7 500 €</a:t>
              </a:r>
            </a:p>
          </p:txBody>
        </p:sp>
        <p:sp>
          <p:nvSpPr>
            <p:cNvPr id="18" name="Sisällön paikkamerkki 2">
              <a:extLst>
                <a:ext uri="{FF2B5EF4-FFF2-40B4-BE49-F238E27FC236}">
                  <a16:creationId xmlns:a16="http://schemas.microsoft.com/office/drawing/2014/main" id="{1F2E7416-340F-4F2B-5B76-22FFEEFD0A61}"/>
                </a:ext>
              </a:extLst>
            </p:cNvPr>
            <p:cNvSpPr txBox="1">
              <a:spLocks/>
            </p:cNvSpPr>
            <p:nvPr/>
          </p:nvSpPr>
          <p:spPr>
            <a:xfrm>
              <a:off x="4830253" y="1870456"/>
              <a:ext cx="6584570" cy="39311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Omistajanvaihdoksen suunnittelu, 5 000 €</a:t>
              </a:r>
            </a:p>
          </p:txBody>
        </p:sp>
        <p:sp>
          <p:nvSpPr>
            <p:cNvPr id="19" name="Sisällön paikkamerkki 2">
              <a:extLst>
                <a:ext uri="{FF2B5EF4-FFF2-40B4-BE49-F238E27FC236}">
                  <a16:creationId xmlns:a16="http://schemas.microsoft.com/office/drawing/2014/main" id="{DE688DA6-9F8B-1F48-1FB8-CD2598CA94DF}"/>
                </a:ext>
              </a:extLst>
            </p:cNvPr>
            <p:cNvSpPr txBox="1">
              <a:spLocks/>
            </p:cNvSpPr>
            <p:nvPr/>
          </p:nvSpPr>
          <p:spPr>
            <a:xfrm>
              <a:off x="4845029" y="2311559"/>
              <a:ext cx="6569794" cy="399481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Osa-aikainen yrittäminen, 5 000 €</a:t>
              </a:r>
            </a:p>
          </p:txBody>
        </p:sp>
        <p:sp>
          <p:nvSpPr>
            <p:cNvPr id="20" name="Sisällön paikkamerkki 2">
              <a:extLst>
                <a:ext uri="{FF2B5EF4-FFF2-40B4-BE49-F238E27FC236}">
                  <a16:creationId xmlns:a16="http://schemas.microsoft.com/office/drawing/2014/main" id="{FD608FAF-C637-4CA2-65A9-B04847B16D38}"/>
                </a:ext>
              </a:extLst>
            </p:cNvPr>
            <p:cNvSpPr txBox="1">
              <a:spLocks/>
            </p:cNvSpPr>
            <p:nvPr/>
          </p:nvSpPr>
          <p:spPr>
            <a:xfrm>
              <a:off x="4845029" y="2759028"/>
              <a:ext cx="6569794" cy="392133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68580" tIns="34290" rIns="68580" bIns="3429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Päätoiminen yrittäminen, 7 500 €</a:t>
              </a:r>
            </a:p>
          </p:txBody>
        </p:sp>
        <p:sp>
          <p:nvSpPr>
            <p:cNvPr id="21" name="Sisällön paikkamerkki 2">
              <a:extLst>
                <a:ext uri="{FF2B5EF4-FFF2-40B4-BE49-F238E27FC236}">
                  <a16:creationId xmlns:a16="http://schemas.microsoft.com/office/drawing/2014/main" id="{98AA06F1-97F5-5646-B977-C8306DD7C6D1}"/>
                </a:ext>
              </a:extLst>
            </p:cNvPr>
            <p:cNvSpPr txBox="1">
              <a:spLocks/>
            </p:cNvSpPr>
            <p:nvPr/>
          </p:nvSpPr>
          <p:spPr>
            <a:xfrm>
              <a:off x="4832131" y="3250262"/>
              <a:ext cx="6582693" cy="362531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Yritystoiminnan suunnittelu, 1 000 €</a:t>
              </a:r>
            </a:p>
          </p:txBody>
        </p:sp>
        <p:sp>
          <p:nvSpPr>
            <p:cNvPr id="22" name="Sisällön paikkamerkki 2">
              <a:extLst>
                <a:ext uri="{FF2B5EF4-FFF2-40B4-BE49-F238E27FC236}">
                  <a16:creationId xmlns:a16="http://schemas.microsoft.com/office/drawing/2014/main" id="{06A2A775-79B5-23A8-4C16-F1D4F74F3073}"/>
                </a:ext>
              </a:extLst>
            </p:cNvPr>
            <p:cNvSpPr txBox="1">
              <a:spLocks/>
            </p:cNvSpPr>
            <p:nvPr/>
          </p:nvSpPr>
          <p:spPr>
            <a:xfrm>
              <a:off x="4843852" y="3699387"/>
              <a:ext cx="6570971" cy="362531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Yritystoiminnan kehittämisen valmistelu, 2000 €</a:t>
              </a:r>
            </a:p>
          </p:txBody>
        </p:sp>
        <p:sp>
          <p:nvSpPr>
            <p:cNvPr id="23" name="Sisällön paikkamerkki 2">
              <a:extLst>
                <a:ext uri="{FF2B5EF4-FFF2-40B4-BE49-F238E27FC236}">
                  <a16:creationId xmlns:a16="http://schemas.microsoft.com/office/drawing/2014/main" id="{9ED5F7CF-8AD1-B32F-B00F-A69A61E3020D}"/>
                </a:ext>
              </a:extLst>
            </p:cNvPr>
            <p:cNvSpPr txBox="1">
              <a:spLocks/>
            </p:cNvSpPr>
            <p:nvPr/>
          </p:nvSpPr>
          <p:spPr>
            <a:xfrm>
              <a:off x="4837052" y="4126593"/>
              <a:ext cx="6584570" cy="388546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Yritystoiminnan kehittäminen, 3 000 €</a:t>
              </a:r>
            </a:p>
          </p:txBody>
        </p:sp>
        <p:sp>
          <p:nvSpPr>
            <p:cNvPr id="24" name="Sisällön paikkamerkki 2">
              <a:extLst>
                <a:ext uri="{FF2B5EF4-FFF2-40B4-BE49-F238E27FC236}">
                  <a16:creationId xmlns:a16="http://schemas.microsoft.com/office/drawing/2014/main" id="{A5A04982-5709-A80E-8BED-0FAA5906CD47}"/>
                </a:ext>
              </a:extLst>
            </p:cNvPr>
            <p:cNvSpPr txBox="1">
              <a:spLocks/>
            </p:cNvSpPr>
            <p:nvPr/>
          </p:nvSpPr>
          <p:spPr>
            <a:xfrm>
              <a:off x="4830254" y="4652935"/>
              <a:ext cx="6541616" cy="145798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i-FI" sz="18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6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4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lang="fi-FI" sz="12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fi-FI" sz="1000" b="0" kern="1200" dirty="0">
                  <a:solidFill>
                    <a:schemeClr val="tx1"/>
                  </a:solidFill>
                  <a:latin typeface="Ubuntu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Osa-aikaisille ja päätoimisille yrittäjille</a:t>
              </a:r>
            </a:p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40 % tuki 5 000 € – 100 000 € </a:t>
              </a:r>
            </a:p>
            <a:p>
              <a:pPr marL="0" indent="0">
                <a:buNone/>
              </a:pPr>
              <a:r>
                <a:rPr lang="fi-FI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kustannuksiin, energiatuki 30%</a:t>
              </a:r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2D940D44-4898-7F25-7CC0-D205DE7A6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5" t="22814" r="16737" b="20805"/>
          <a:stretch/>
        </p:blipFill>
        <p:spPr>
          <a:xfrm>
            <a:off x="9207062" y="3571239"/>
            <a:ext cx="3457512" cy="30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B529035-2E41-7C62-51AD-303D0FF8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895"/>
            <a:ext cx="3521765" cy="785813"/>
          </a:xfrm>
        </p:spPr>
        <p:txBody>
          <a:bodyPr>
            <a:normAutofit/>
          </a:bodyPr>
          <a:lstStyle/>
          <a:p>
            <a:r>
              <a:rPr lang="fi-FI"/>
              <a:t>Valmisteluraha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156BE63-FFD0-5A3E-E0C6-A12CDB0C58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589246"/>
            <a:ext cx="5903068" cy="4727202"/>
          </a:xfrm>
        </p:spPr>
        <p:txBody>
          <a:bodyPr>
            <a:normAutofit fontScale="62500" lnSpcReduction="20000"/>
          </a:bodyPr>
          <a:lstStyle/>
          <a:p>
            <a:r>
              <a:rPr lang="fi-FI" sz="2900" dirty="0"/>
              <a:t>Valmistelurahaa voidaan myöntää laajaa valmistelutyötä vaativien yritysryhmä- ja viljelijäryhmähankkeiden edistämiseen, yhteistyökumppaneiden etsimiseen, hankkeen edellytysten selvittämiseen  ja hankesuunnitelman valmisteluun</a:t>
            </a:r>
          </a:p>
          <a:p>
            <a:r>
              <a:rPr lang="fi-FI" sz="2900" dirty="0"/>
              <a:t>Hakija esim. kunta, elinkeinoyhtiö tms.</a:t>
            </a:r>
          </a:p>
          <a:p>
            <a:r>
              <a:rPr lang="fi-FI" sz="2900" dirty="0"/>
              <a:t>Maksetaan vakioituna kertakorvauksena 5 000 euroa. </a:t>
            </a:r>
          </a:p>
          <a:p>
            <a:r>
              <a:rPr lang="fi-FI" sz="2900" dirty="0"/>
              <a:t>Myöntämisen edellytyksenä on suunnitelma hakea tukea kehittämishankkeeseen. </a:t>
            </a:r>
          </a:p>
          <a:p>
            <a:r>
              <a:rPr lang="fi-FI" sz="2900" dirty="0"/>
              <a:t>Ehtona valmistelurahan myöntämiseen on hakijan/ryhmän aito pyrkimys kehittämiseen</a:t>
            </a:r>
          </a:p>
          <a:p>
            <a:r>
              <a:rPr lang="fi-FI" sz="2900" dirty="0"/>
              <a:t>Valmistelurahan tuloksena syntyy aiesopimus, kumppanuus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4B4682C-C334-DA93-BD16-C43C411A391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400801" y="2861551"/>
            <a:ext cx="4864359" cy="23855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i-FI" i="1"/>
              <a:t>”Tavoite ilman suunnitelmaa on unelma”</a:t>
            </a:r>
          </a:p>
          <a:p>
            <a:pPr marL="0" indent="0" algn="ctr">
              <a:buNone/>
            </a:pPr>
            <a:endParaRPr lang="fi-FI" sz="2000" i="1">
              <a:solidFill>
                <a:schemeClr val="accent6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C9F3E36-9353-8AF5-7A8F-74D370B8F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16418655">
            <a:off x="8265404" y="1345208"/>
            <a:ext cx="1135149" cy="28533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582CB50-0854-EA77-9C2F-CEF175B8F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5181345" flipH="1">
            <a:off x="8265405" y="3469285"/>
            <a:ext cx="1135149" cy="28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2F8C4-6BD2-ACD3-239B-A2D75D78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6943928" cy="785813"/>
          </a:xfrm>
        </p:spPr>
        <p:txBody>
          <a:bodyPr anchor="ctr">
            <a:noAutofit/>
          </a:bodyPr>
          <a:lstStyle/>
          <a:p>
            <a:r>
              <a:rPr lang="fi-FI" sz="2800"/>
              <a:t>Yhteistyöhanke elinkeinojen kehittämiseen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084E88-FB8D-D4F5-1755-C7D9AD4C5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5835034" cy="3755961"/>
          </a:xfrm>
        </p:spPr>
        <p:txBody>
          <a:bodyPr>
            <a:normAutofit/>
          </a:bodyPr>
          <a:lstStyle/>
          <a:p>
            <a:r>
              <a:rPr lang="fi-FI" sz="1800"/>
              <a:t>Hankkeen hakijana kehittämisorganisaatio, oltava vähintään kaksi osapuolta</a:t>
            </a:r>
          </a:p>
          <a:p>
            <a:endParaRPr lang="fi-FI" sz="1800"/>
          </a:p>
          <a:p>
            <a:r>
              <a:rPr lang="fi-FI" sz="1800"/>
              <a:t>Tukitaso vaihtelee toimenpiteistä riippuen: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Tiedon ja osaamisen lisääminen,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Tuotteiden, palveluiden ja prosessien kokeellinen kehittäminen, 60%</a:t>
            </a:r>
          </a:p>
          <a:p>
            <a:pPr lvl="1"/>
            <a:endParaRPr lang="fi-FI" sz="1600"/>
          </a:p>
        </p:txBody>
      </p:sp>
      <p:pic>
        <p:nvPicPr>
          <p:cNvPr id="4" name="Kuva 3" descr="Kuva, joka sisältää kohteen lintu&#10;&#10;Kuvaus luotu automaattisesti">
            <a:extLst>
              <a:ext uri="{FF2B5EF4-FFF2-40B4-BE49-F238E27FC236}">
                <a16:creationId xmlns:a16="http://schemas.microsoft.com/office/drawing/2014/main" id="{3C349E09-ED12-8A9D-8C50-280E1A56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967" y="416078"/>
            <a:ext cx="5835034" cy="5102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7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4A684-6888-F3C3-C86A-F98C50FD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1182"/>
            <a:ext cx="10935789" cy="785813"/>
          </a:xfrm>
        </p:spPr>
        <p:txBody>
          <a:bodyPr/>
          <a:lstStyle/>
          <a:p>
            <a:r>
              <a:rPr lang="fi-FI"/>
              <a:t>Koulutushanke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AC86D1-103F-125D-635E-F012EFD9BE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2" y="1373414"/>
            <a:ext cx="6720190" cy="4764739"/>
          </a:xfrm>
        </p:spPr>
        <p:txBody>
          <a:bodyPr>
            <a:noAutofit/>
          </a:bodyPr>
          <a:lstStyle/>
          <a:p>
            <a:r>
              <a:rPr lang="fi-FI" sz="1800"/>
              <a:t>Rahoitetaan koulutuksia, jotka parantavat yhteen tai   useampaan  CAP-suunnitelman erityistavoitteisiin liittyvää osaamista tai tietoa.</a:t>
            </a:r>
          </a:p>
          <a:p>
            <a:r>
              <a:rPr lang="fi-FI" sz="1800"/>
              <a:t>Tukea voidaan myöntää maatalouden, metsätalouden ja maaseudun yritysten ja yhteisöjen ja asukkaiden  osaamisen  lisäämiseen  sekä  luonnon,  ympäristön  ja  ilmaston  suojeluun  liittyvään  tiedon lisäämiseen.</a:t>
            </a:r>
          </a:p>
          <a:p>
            <a:r>
              <a:rPr lang="fi-FI" sz="1800"/>
              <a:t>Koulutushankkeet voivat sisältää esimerkiksi verkkokoulutuksia, työpajoja, vertaisoppimista, valmennuksia, esittelytoimia sekä tila- ja yritysvierailuja.</a:t>
            </a:r>
          </a:p>
          <a:p>
            <a:r>
              <a:rPr lang="fi-FI" sz="1800"/>
              <a:t>Tiedonvälityshankkeissa edistetään osaamista, jotka liittyvät laajempialaisten tiedontarpeen välittämiseen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E9EE25-C1E1-7D20-58E5-3BB545AF4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18125280">
            <a:off x="9192977" y="-1166838"/>
            <a:ext cx="1375262" cy="345692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828A79-9625-0DA5-3832-B9867FEFD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8" t="13345" r="30707" b="13345"/>
          <a:stretch/>
        </p:blipFill>
        <p:spPr>
          <a:xfrm rot="3668069">
            <a:off x="5662806" y="4813366"/>
            <a:ext cx="1375262" cy="345692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B97E1643-A1D6-0624-0D99-3E7E968BAEC9}"/>
              </a:ext>
            </a:extLst>
          </p:cNvPr>
          <p:cNvSpPr/>
          <p:nvPr/>
        </p:nvSpPr>
        <p:spPr>
          <a:xfrm>
            <a:off x="8196106" y="2456678"/>
            <a:ext cx="3482502" cy="1853119"/>
          </a:xfrm>
          <a:prstGeom prst="rect">
            <a:avLst/>
          </a:prstGeom>
          <a:ln w="76200">
            <a:solidFill>
              <a:srgbClr val="CA89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tx1"/>
                </a:solidFill>
              </a:rPr>
              <a:t>Kaikille avoin koulutus, tuki 90%</a:t>
            </a:r>
          </a:p>
          <a:p>
            <a:pPr algn="ctr"/>
            <a:r>
              <a:rPr lang="fi-FI">
                <a:ln w="0"/>
                <a:solidFill>
                  <a:schemeClr val="tx1"/>
                </a:solidFill>
              </a:rPr>
              <a:t>Tietyn toimialan koulutus, tuki 70%</a:t>
            </a:r>
          </a:p>
        </p:txBody>
      </p:sp>
    </p:spTree>
    <p:extLst>
      <p:ext uri="{BB962C8B-B14F-4D97-AF65-F5344CB8AC3E}">
        <p14:creationId xmlns:p14="http://schemas.microsoft.com/office/powerpoint/2010/main" val="89776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7D17EE9-54BF-4303-BF20-8490E653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74" y="585183"/>
            <a:ext cx="5516135" cy="785813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Tahoma"/>
                <a:ea typeface="Tahoma"/>
                <a:cs typeface="Tahoma"/>
              </a:rPr>
              <a:t>Lyhyesti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Leaderin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yritystuen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hakuprosessi</a:t>
            </a:r>
            <a:endParaRPr lang="en-US" err="1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6FC5E2-800B-A77E-5AF4-BF37C37C75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3758" y="1936496"/>
            <a:ext cx="4563614" cy="3661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Ota </a:t>
            </a:r>
            <a:r>
              <a:rPr lang="en-US" dirty="0" err="1">
                <a:latin typeface="Tahoma"/>
                <a:ea typeface="Tahoma"/>
                <a:cs typeface="Tahoma"/>
              </a:rPr>
              <a:t>aina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ensin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yhteyttä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Lederin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henkilökuntaan</a:t>
            </a:r>
            <a:r>
              <a:rPr lang="en-US" dirty="0">
                <a:latin typeface="Tahoma"/>
                <a:ea typeface="Tahoma"/>
                <a:cs typeface="Tahoma"/>
              </a:rPr>
              <a:t>!</a:t>
            </a:r>
          </a:p>
          <a:p>
            <a:r>
              <a:rPr lang="en-US" dirty="0" err="1">
                <a:latin typeface="Tahoma"/>
                <a:ea typeface="Tahoma"/>
                <a:cs typeface="Tahoma"/>
              </a:rPr>
              <a:t>Tuet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haetaan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Hyrrä-järjestelmällä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US" dirty="0" err="1">
                <a:latin typeface="Tahoma"/>
                <a:ea typeface="Tahoma"/>
                <a:cs typeface="Tahoma"/>
              </a:rPr>
              <a:t>Kullekin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tukimuodolle</a:t>
            </a:r>
            <a:r>
              <a:rPr lang="en-US" dirty="0">
                <a:latin typeface="Tahoma"/>
                <a:ea typeface="Tahoma"/>
                <a:cs typeface="Tahoma"/>
              </a:rPr>
              <a:t> on </a:t>
            </a:r>
            <a:r>
              <a:rPr lang="en-US" dirty="0" err="1">
                <a:latin typeface="Tahoma"/>
                <a:ea typeface="Tahoma"/>
                <a:cs typeface="Tahoma"/>
              </a:rPr>
              <a:t>hieman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erilainen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hakemuspohja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US" dirty="0" err="1">
                <a:latin typeface="Tahoma"/>
                <a:ea typeface="Tahoma"/>
                <a:cs typeface="Tahoma"/>
              </a:rPr>
              <a:t>Hankkeen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saa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käynnistää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vasta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kun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sähköinen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hakemus</a:t>
            </a:r>
            <a:r>
              <a:rPr lang="en-US" dirty="0">
                <a:latin typeface="Tahoma"/>
                <a:ea typeface="Tahoma"/>
                <a:cs typeface="Tahoma"/>
              </a:rPr>
              <a:t> on </a:t>
            </a:r>
            <a:r>
              <a:rPr lang="en-US" b="1" dirty="0" err="1">
                <a:latin typeface="Tahoma"/>
                <a:ea typeface="Tahoma"/>
                <a:cs typeface="Tahoma"/>
              </a:rPr>
              <a:t>vireillä</a:t>
            </a:r>
            <a:r>
              <a:rPr lang="en-US" dirty="0">
                <a:latin typeface="Tahoma"/>
                <a:ea typeface="Tahoma"/>
                <a:cs typeface="Tahoma"/>
              </a:rPr>
              <a:t> ja se on </a:t>
            </a:r>
            <a:r>
              <a:rPr lang="en-US" dirty="0" err="1">
                <a:latin typeface="Tahoma"/>
                <a:ea typeface="Tahoma"/>
                <a:cs typeface="Tahoma"/>
              </a:rPr>
              <a:t>kuitattu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sinulle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sähköpostilla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42C9B6-C502-E18F-C98C-A00FCD42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49" y="-348098"/>
            <a:ext cx="4179280" cy="7429834"/>
          </a:xfrm>
          <a:prstGeom prst="rect">
            <a:avLst/>
          </a:prstGeom>
          <a:noFill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BD5D4BA-644B-1345-B26E-B82919E5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28" t="13345" r="30707" b="13345"/>
          <a:stretch/>
        </p:blipFill>
        <p:spPr>
          <a:xfrm rot="18060000">
            <a:off x="6093281" y="3856185"/>
            <a:ext cx="1464409" cy="36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8C7777-F001-DD2E-2F2E-487163C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017"/>
            <a:ext cx="10935789" cy="1254868"/>
          </a:xfrm>
        </p:spPr>
        <p:txBody>
          <a:bodyPr>
            <a:normAutofit/>
          </a:bodyPr>
          <a:lstStyle/>
          <a:p>
            <a:r>
              <a:rPr lang="en-US" err="1"/>
              <a:t>Ytyä</a:t>
            </a:r>
            <a:r>
              <a:rPr lang="en-US"/>
              <a:t> </a:t>
            </a:r>
            <a:r>
              <a:rPr lang="en-US" err="1"/>
              <a:t>yrittäjyyteen</a:t>
            </a:r>
            <a:r>
              <a:rPr lang="en-US"/>
              <a:t> – </a:t>
            </a:r>
            <a:r>
              <a:rPr lang="en-US" err="1"/>
              <a:t>nuoret</a:t>
            </a:r>
            <a:r>
              <a:rPr lang="en-US"/>
              <a:t> </a:t>
            </a:r>
            <a:r>
              <a:rPr lang="en-US" err="1"/>
              <a:t>voimavaraksi</a:t>
            </a:r>
            <a:br>
              <a:rPr lang="en-US"/>
            </a:br>
            <a:r>
              <a:rPr lang="en-US" err="1"/>
              <a:t>hanke</a:t>
            </a:r>
            <a:r>
              <a:rPr lang="en-US"/>
              <a:t> </a:t>
            </a:r>
            <a:r>
              <a:rPr lang="en-US" err="1"/>
              <a:t>tarjoaa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BBEBE1-AD2C-2F09-3B90-80FB50199E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682885"/>
            <a:ext cx="7955604" cy="4747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1800">
                <a:latin typeface="Tahoma"/>
                <a:ea typeface="Tahoma"/>
                <a:cs typeface="Tahoma"/>
              </a:rPr>
              <a:t>1. Teemoitettuja aktivointitilaisuuksia 1-2 kpl / kunta</a:t>
            </a:r>
            <a:endParaRPr lang="fi-FI" sz="1800"/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fi-FI">
                <a:latin typeface="Tahoma"/>
                <a:ea typeface="Tahoma"/>
                <a:cs typeface="Tahoma"/>
              </a:rPr>
              <a:t>Tilaisuuksien aiheet valitaan yritysten tarpeiden mukaisesti ja niitä voivat olla esimerkiksi digitaalisuus, ilmastovastuullisuus ja hiilijalanjälki sekä talous, yritysjuridiikka, uudistamismahdollisuudet, työhyvinvointi ja muut kohderyhmältä nousevat aiheet.  </a:t>
            </a:r>
            <a:endParaRPr lang="fi-FI"/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fi-FI" sz="1800"/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1800">
                <a:latin typeface="Tahoma"/>
                <a:ea typeface="Tahoma"/>
                <a:cs typeface="Tahoma"/>
              </a:rPr>
              <a:t>2. Yritystoiminnan sparraaminen ja yrittäjävalmiuksien parantaminen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fi-FI">
                <a:latin typeface="Tahoma"/>
                <a:ea typeface="Tahoma"/>
                <a:cs typeface="Tahoma"/>
              </a:rPr>
              <a:t>Yrityskohtaista neuvontaa alkavalle tai yritystoimintaa kehittävälle yritykselle, kesto 1 päivä. Palvelu voi sisältää mm. liikeidean sparraamista, liiketoimintasuunnitelman laadintaa tai päivitystä, kannattavuuslaskentaa, ohjaamista rahoituskanaviin, koulutuksiin tai muihin yrityspalveluihin. </a:t>
            </a:r>
            <a:endParaRPr lang="fi-FI"/>
          </a:p>
          <a:p>
            <a:endParaRPr lang="fi-FI" sz="140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AC3C550-130D-AF66-2DB2-A5D01683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6" t="31281" r="20387" b="28474"/>
          <a:stretch/>
        </p:blipFill>
        <p:spPr>
          <a:xfrm flipH="1">
            <a:off x="8414426" y="2227633"/>
            <a:ext cx="3566750" cy="26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7B184-D793-F051-18C0-284FF927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844" y="465719"/>
            <a:ext cx="5867838" cy="1102323"/>
          </a:xfrm>
        </p:spPr>
        <p:txBody>
          <a:bodyPr>
            <a:noAutofit/>
          </a:bodyPr>
          <a:lstStyle/>
          <a:p>
            <a:r>
              <a:rPr lang="fi-FI" sz="4400"/>
              <a:t>Ollaan yhteyksissä!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3EB746B-A231-FC83-ECE4-1B60E671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68" y="5531958"/>
            <a:ext cx="465980" cy="47989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00F4C41-3EBA-6CF2-D51A-C2DF10F9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92" y="5533178"/>
            <a:ext cx="507709" cy="493801"/>
          </a:xfrm>
          <a:prstGeom prst="rect">
            <a:avLst/>
          </a:prstGeom>
        </p:spPr>
      </p:pic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EB929648-541F-5662-5E38-C3D5B4C4A902}"/>
              </a:ext>
            </a:extLst>
          </p:cNvPr>
          <p:cNvSpPr txBox="1">
            <a:spLocks/>
          </p:cNvSpPr>
          <p:nvPr/>
        </p:nvSpPr>
        <p:spPr>
          <a:xfrm>
            <a:off x="7224445" y="5548310"/>
            <a:ext cx="3932237" cy="4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1800" b="1"/>
              <a:t> </a:t>
            </a:r>
            <a:r>
              <a:rPr lang="fi-FI" sz="1800" b="1" err="1"/>
              <a:t>leaderpohjoisinlappi</a:t>
            </a:r>
            <a:endParaRPr lang="fi-FI" sz="1800" b="1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368F6DA-BAE8-76CA-2939-9BF9D4DCB296}"/>
              </a:ext>
            </a:extLst>
          </p:cNvPr>
          <p:cNvSpPr txBox="1">
            <a:spLocks/>
          </p:cNvSpPr>
          <p:nvPr/>
        </p:nvSpPr>
        <p:spPr>
          <a:xfrm>
            <a:off x="5326321" y="4103801"/>
            <a:ext cx="6599790" cy="1593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2400" b="1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2400" b="1" dirty="0"/>
              <a:t>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697D2A9-0001-7C81-F3CD-72885CCCCEA0}"/>
              </a:ext>
            </a:extLst>
          </p:cNvPr>
          <p:cNvSpPr txBox="1"/>
          <p:nvPr/>
        </p:nvSpPr>
        <p:spPr>
          <a:xfrm>
            <a:off x="5326321" y="1476220"/>
            <a:ext cx="6113405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/>
              <a:t>Toiminnanjohtaja Johanna Mikkola, johanna.mikkola@pohjoisinlappi.fi p.040 760 4108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Yrityspalveluneuvoja Tiina Ylönen, tiina.ylonen@pohjoisinlappi.fi p.040 129 2706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Hanke- ja maksatusneuvoja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xxx.yyy@pohjoisinlappi.fi p. 040 7080 452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Kehittämispäällikkö Annika Kostamo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err="1"/>
              <a:t>annika.kostamo</a:t>
            </a:r>
            <a:r>
              <a:rPr lang="fi-FI" dirty="0"/>
              <a:t>@ pohjoisinlappi.fi p.040 134 9940</a:t>
            </a:r>
          </a:p>
        </p:txBody>
      </p:sp>
    </p:spTree>
    <p:extLst>
      <p:ext uri="{BB962C8B-B14F-4D97-AF65-F5344CB8AC3E}">
        <p14:creationId xmlns:p14="http://schemas.microsoft.com/office/powerpoint/2010/main" val="12952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2DFAD8-52FC-4E81-8118-F5EEADB6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4356652" cy="785813"/>
          </a:xfrm>
        </p:spPr>
        <p:txBody>
          <a:bodyPr>
            <a:normAutofit fontScale="90000"/>
          </a:bodyPr>
          <a:lstStyle/>
          <a:p>
            <a:r>
              <a:rPr lang="fi-FI" err="1"/>
              <a:t>Leader</a:t>
            </a:r>
            <a:r>
              <a:rPr lang="fi-FI"/>
              <a:t> Pohjoisin Lappi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FED7B6-44EF-1CAD-2357-43F3DF153C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6418633" cy="3661569"/>
          </a:xfrm>
        </p:spPr>
        <p:txBody>
          <a:bodyPr>
            <a:noAutofit/>
          </a:bodyPr>
          <a:lstStyle/>
          <a:p>
            <a:r>
              <a:rPr lang="fi-FI" sz="1800"/>
              <a:t>Maaseudun kehittämisyhdistys, jonka päätehtävänä on maaseudun elinvoiman lisääminen</a:t>
            </a:r>
          </a:p>
          <a:p>
            <a:r>
              <a:rPr lang="fi-FI" sz="1800"/>
              <a:t>Toimii Inarin, Utsjoen, Sodankylän, Savukosken, Sallan, Pelkosenniemen ja Kemijärven alueella</a:t>
            </a:r>
          </a:p>
          <a:p>
            <a:r>
              <a:rPr lang="fi-FI" sz="1800"/>
              <a:t>Tukee Kahdeksan vuodenajan koti -strategian painopisteiden mukaisia kehittämis- ja investointihankkeita</a:t>
            </a:r>
          </a:p>
          <a:p>
            <a:r>
              <a:rPr lang="fi-FI" sz="1800"/>
              <a:t>Strategian toteutukseen käytettävissä julkista tukea noin 970 000€ vuodessa (rahoitus EU, valtio ja alueen kunnat)</a:t>
            </a:r>
          </a:p>
          <a:p>
            <a:r>
              <a:rPr lang="fi-FI" sz="1800"/>
              <a:t>Yhdistyksen hallitus koostuu kolmikantaperiaatteen mukaisesti yhdistys, kunta ja yksityisistä edustajista.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8C9C07D-1961-9722-D2BD-BDAC8684FFD2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13556" t="8910" r="12181" b="782"/>
          <a:stretch/>
        </p:blipFill>
        <p:spPr>
          <a:xfrm>
            <a:off x="6685809" y="140018"/>
            <a:ext cx="5368634" cy="5972792"/>
          </a:xfrm>
        </p:spPr>
      </p:pic>
    </p:spTree>
    <p:extLst>
      <p:ext uri="{BB962C8B-B14F-4D97-AF65-F5344CB8AC3E}">
        <p14:creationId xmlns:p14="http://schemas.microsoft.com/office/powerpoint/2010/main" val="277011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4F336-3016-06B3-3F14-41A3DFE5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Leaderin</a:t>
            </a:r>
            <a:r>
              <a:rPr lang="fi-FI"/>
              <a:t> omat hankkeet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46E35F-4625-42CF-2D9E-7146D57574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Lapin </a:t>
            </a:r>
            <a:r>
              <a:rPr lang="fi-FI" sz="2400" dirty="0" err="1"/>
              <a:t>Kalaleader</a:t>
            </a:r>
            <a:r>
              <a:rPr lang="fi-FI" sz="2400" dirty="0"/>
              <a:t> (Kemijärvi, Sodankylä, Inari, Pello)</a:t>
            </a:r>
          </a:p>
          <a:p>
            <a:r>
              <a:rPr lang="fi-FI" sz="2400" dirty="0"/>
              <a:t>Ytyä yrittäjyyteen –nuoret voimavaraksi; Tiina Ylönen</a:t>
            </a:r>
          </a:p>
          <a:p>
            <a:r>
              <a:rPr lang="fi-FI" sz="2400" dirty="0"/>
              <a:t>Avoimet miljööt ja komeat kuistit, päättymässä, tulossa Porisevat porstuat, pohjoiset kulttuurimaiset alk. 1.6.26 </a:t>
            </a:r>
          </a:p>
          <a:p>
            <a:r>
              <a:rPr lang="fi-FI" sz="2400" dirty="0"/>
              <a:t>Osaathan se </a:t>
            </a:r>
            <a:r>
              <a:rPr lang="fi-FI" sz="2400" dirty="0" err="1"/>
              <a:t>sieki</a:t>
            </a:r>
            <a:r>
              <a:rPr lang="fi-FI" sz="2400" dirty="0"/>
              <a:t>! –koulutushanke; Heidi Aikio, 30.8.24 asti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B28EDC-4077-2E7D-6374-DEED7EC42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909" y="410074"/>
            <a:ext cx="4117091" cy="172542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2E5E2F4-6D46-B08D-5887-2E8FE996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10" y="3767343"/>
            <a:ext cx="2227124" cy="9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AA896-1FCE-E6B9-7A72-3E3744B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4" y="452539"/>
            <a:ext cx="9619035" cy="785813"/>
          </a:xfrm>
        </p:spPr>
        <p:txBody>
          <a:bodyPr>
            <a:normAutofit/>
          </a:bodyPr>
          <a:lstStyle/>
          <a:p>
            <a:r>
              <a:rPr lang="fi-FI" dirty="0" err="1"/>
              <a:t>Leader</a:t>
            </a:r>
            <a:r>
              <a:rPr lang="fi-FI" dirty="0"/>
              <a:t>-toiminta on osa laajempaa CAP-ohjelmaa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71BE9C8-C371-33A3-E37F-7F193BDCCF16}"/>
              </a:ext>
            </a:extLst>
          </p:cNvPr>
          <p:cNvSpPr txBox="1">
            <a:spLocks/>
          </p:cNvSpPr>
          <p:nvPr/>
        </p:nvSpPr>
        <p:spPr>
          <a:xfrm>
            <a:off x="633304" y="1384352"/>
            <a:ext cx="4220256" cy="1171547"/>
          </a:xfrm>
          <a:prstGeom prst="rect">
            <a:avLst/>
          </a:prstGeom>
          <a:noFill/>
          <a:ln w="76200">
            <a:solidFill>
              <a:srgbClr val="FDBF6C"/>
            </a:solidFill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b="1"/>
              <a:t>Kestävä ja monipuolinen maatalousala, jolla parannetaan elintarviketurvaa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BB80DCA2-CE2C-038B-2D69-A8F7F8592A9B}"/>
              </a:ext>
            </a:extLst>
          </p:cNvPr>
          <p:cNvSpPr txBox="1">
            <a:spLocks/>
          </p:cNvSpPr>
          <p:nvPr/>
        </p:nvSpPr>
        <p:spPr>
          <a:xfrm>
            <a:off x="633304" y="2692727"/>
            <a:ext cx="4230794" cy="1349861"/>
          </a:xfrm>
          <a:prstGeom prst="rect">
            <a:avLst/>
          </a:prstGeom>
          <a:noFill/>
          <a:ln w="76200">
            <a:solidFill>
              <a:srgbClr val="CA897F"/>
            </a:solidFill>
          </a:ln>
        </p:spPr>
        <p:txBody>
          <a:bodyPr anchor="ctr">
            <a:norm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>Ympäristönhoito ja ilmastotoimet, joilla edistetään ilmastotavoitteita 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30C5B5A0-A695-944A-8EB2-85273D9B7A96}"/>
              </a:ext>
            </a:extLst>
          </p:cNvPr>
          <p:cNvSpPr txBox="1">
            <a:spLocks/>
          </p:cNvSpPr>
          <p:nvPr/>
        </p:nvSpPr>
        <p:spPr>
          <a:xfrm>
            <a:off x="633304" y="4179414"/>
            <a:ext cx="4230794" cy="1764186"/>
          </a:xfrm>
          <a:prstGeom prst="rect">
            <a:avLst/>
          </a:prstGeom>
          <a:noFill/>
          <a:ln w="76200">
            <a:solidFill>
              <a:srgbClr val="B5A8C1"/>
            </a:solidFill>
          </a:ln>
        </p:spPr>
        <p:txBody>
          <a:bodyPr anchor="ctr">
            <a:norm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>Lujitetaan maaseutualueiden sosioekonomista rakennetta.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C996445-2B31-0A1E-251E-0F866625B81A}"/>
              </a:ext>
            </a:extLst>
          </p:cNvPr>
          <p:cNvSpPr txBox="1">
            <a:spLocks/>
          </p:cNvSpPr>
          <p:nvPr/>
        </p:nvSpPr>
        <p:spPr>
          <a:xfrm>
            <a:off x="5016500" y="1384350"/>
            <a:ext cx="6610350" cy="1171549"/>
          </a:xfrm>
          <a:prstGeom prst="rect">
            <a:avLst/>
          </a:prstGeom>
          <a:noFill/>
          <a:ln w="76200">
            <a:solidFill>
              <a:srgbClr val="FDBF6C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1. Turvataan viljelijöiden tulotaso ja ruuantuotanto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2. Lisätään tuotannon kilpailukykyä ja laatua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3. Parannetaan viljelijöiden markkina-asemaa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15EE6DD-BA91-BEB6-CB37-65BF718E9ACC}"/>
              </a:ext>
            </a:extLst>
          </p:cNvPr>
          <p:cNvSpPr txBox="1">
            <a:spLocks/>
          </p:cNvSpPr>
          <p:nvPr/>
        </p:nvSpPr>
        <p:spPr>
          <a:xfrm>
            <a:off x="5016500" y="2692726"/>
            <a:ext cx="6610350" cy="1349861"/>
          </a:xfrm>
          <a:prstGeom prst="rect">
            <a:avLst/>
          </a:prstGeom>
          <a:noFill/>
          <a:ln w="76200">
            <a:solidFill>
              <a:srgbClr val="CA897F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4. Hillitään ilmastonmuutosta ja sopeudutaan siihen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5. Edistetään ympäristön tehokasta hoitoa ja suojelua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6. Edistetään luonnon monimuotoisuuden, elinympäristöjen ja maiseman säilyttämistä 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B1FB473-C032-C52D-0CD8-53627059C9AC}"/>
              </a:ext>
            </a:extLst>
          </p:cNvPr>
          <p:cNvSpPr txBox="1">
            <a:spLocks/>
          </p:cNvSpPr>
          <p:nvPr/>
        </p:nvSpPr>
        <p:spPr>
          <a:xfrm>
            <a:off x="5016500" y="4179414"/>
            <a:ext cx="6610350" cy="1764186"/>
          </a:xfrm>
          <a:prstGeom prst="rect">
            <a:avLst/>
          </a:prstGeom>
          <a:noFill/>
          <a:ln w="76200">
            <a:solidFill>
              <a:srgbClr val="B5A8C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7. Kannustetaan nuoria alalle, helpotetaan maaseudun yritystoiminnan kehittämistä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8. Edistetään maaseudun työllisyyttä, kasvua ja paikallista osallisuutta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1400" b="1"/>
              <a:t>Parannetaan turvallisen, terveellisen ja kestävän ravinnon saantia sekä eläinten hyvinvointia ja torjutaan mikrobiresistenssiä.</a:t>
            </a:r>
          </a:p>
        </p:txBody>
      </p:sp>
    </p:spTree>
    <p:extLst>
      <p:ext uri="{BB962C8B-B14F-4D97-AF65-F5344CB8AC3E}">
        <p14:creationId xmlns:p14="http://schemas.microsoft.com/office/powerpoint/2010/main" val="282892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67D30-FF80-28F9-86C6-8E6C58755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085" y="2441802"/>
            <a:ext cx="7466162" cy="3171217"/>
          </a:xfrm>
        </p:spPr>
        <p:txBody>
          <a:bodyPr>
            <a:normAutofit fontScale="90000"/>
          </a:bodyPr>
          <a:lstStyle/>
          <a:p>
            <a:r>
              <a:rPr lang="fi-FI" sz="2200" b="0" dirty="0"/>
              <a:t>Kansallinen CAP-suunnitelma</a:t>
            </a:r>
            <a:br>
              <a:rPr lang="fi-FI" sz="2200" b="0" dirty="0"/>
            </a:br>
            <a:r>
              <a:rPr lang="fi-FI" sz="2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CAP-suunnitelma</a:t>
            </a:r>
            <a:r>
              <a:rPr lang="fi-FI" sz="2200" b="0" dirty="0"/>
              <a:t> </a:t>
            </a:r>
            <a:br>
              <a:rPr lang="fi-FI" sz="2200" b="0" dirty="0"/>
            </a:br>
            <a:br>
              <a:rPr lang="fi-FI" sz="2200" b="0" dirty="0"/>
            </a:br>
            <a:r>
              <a:rPr lang="fi-FI" sz="2200" b="0" dirty="0"/>
              <a:t>CAP-rahoituskauden 2023-2027 kansallinen lainsäädäntö</a:t>
            </a:r>
            <a:br>
              <a:rPr lang="fi-FI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https://mmm.fi/cap27/lainsaadanto</a:t>
            </a:r>
            <a:br>
              <a:rPr lang="fi-FI" sz="2200" dirty="0"/>
            </a:br>
            <a:br>
              <a:rPr lang="fi-FI" sz="2200" dirty="0"/>
            </a:br>
            <a:r>
              <a:rPr lang="fi-FI" sz="2200" b="0" dirty="0"/>
              <a:t>Lakimaaseudun kehittämisen tukemisesta rahoituskaudella 2023–2027</a:t>
            </a:r>
            <a:br>
              <a:rPr lang="fi-FI" sz="2200" dirty="0"/>
            </a:br>
            <a:r>
              <a:rPr lang="fi-FI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https://www.finlex.fi/fi/laki/alkup/2022/20221325</a:t>
            </a:r>
            <a:br>
              <a:rPr lang="fi-FI" sz="2200" dirty="0"/>
            </a:br>
            <a:br>
              <a:rPr lang="fi-FI" sz="2200" dirty="0"/>
            </a:br>
            <a:r>
              <a:rPr lang="fi-FI" sz="2200" b="0" i="0" dirty="0">
                <a:effectLst/>
              </a:rPr>
              <a:t>Valtioneuvoston asetus maaseudun hanketoiminnan tukemisesta rahoituskaudella 2023–2027</a:t>
            </a:r>
            <a:br>
              <a:rPr lang="fi-FI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https://www.finlex.fi/fi/laki/alkup/2023/20230617</a:t>
            </a:r>
            <a:br>
              <a:rPr lang="fi-FI" sz="1400" dirty="0"/>
            </a:br>
            <a:br>
              <a:rPr lang="fi-FI" sz="1400" dirty="0"/>
            </a:br>
            <a:endParaRPr lang="fi-FI" sz="1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A4B15A4-4401-8B7B-7454-6D7D59248DC7}"/>
              </a:ext>
            </a:extLst>
          </p:cNvPr>
          <p:cNvSpPr txBox="1"/>
          <p:nvPr/>
        </p:nvSpPr>
        <p:spPr>
          <a:xfrm>
            <a:off x="4426085" y="1225366"/>
            <a:ext cx="776591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Toimintaa ohjaava lainsäädäntö </a:t>
            </a:r>
          </a:p>
        </p:txBody>
      </p:sp>
    </p:spTree>
    <p:extLst>
      <p:ext uri="{BB962C8B-B14F-4D97-AF65-F5344CB8AC3E}">
        <p14:creationId xmlns:p14="http://schemas.microsoft.com/office/powerpoint/2010/main" val="45956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Kuva 44">
            <a:extLst>
              <a:ext uri="{FF2B5EF4-FFF2-40B4-BE49-F238E27FC236}">
                <a16:creationId xmlns:a16="http://schemas.microsoft.com/office/drawing/2014/main" id="{5D60D980-4695-40D7-9F7C-9655DBF0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77" y="1266219"/>
            <a:ext cx="3455316" cy="464667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B9C4707E-CC22-A38C-1444-03B82D53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5654">
            <a:off x="4902858" y="1348231"/>
            <a:ext cx="3358044" cy="464667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7932CDD9-5F36-E547-5235-0655425B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87" y="1401581"/>
            <a:ext cx="3109641" cy="4539053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A5EEAAC4-2D55-BA2D-645E-1FCEF96B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81" y="1775598"/>
            <a:ext cx="1082105" cy="940109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D9E52115-DCED-1379-4DB5-060BE4711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798" y="1850067"/>
            <a:ext cx="1010440" cy="863546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C81BC36A-A920-4039-6960-196DAD5D9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134" y="1796621"/>
            <a:ext cx="1322029" cy="83238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D36AFF-5EE0-7BA3-DFCC-369CEE75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11" y="2817095"/>
            <a:ext cx="2675647" cy="611905"/>
          </a:xfrm>
        </p:spPr>
        <p:txBody>
          <a:bodyPr anchor="t">
            <a:noAutofit/>
          </a:bodyPr>
          <a:lstStyle/>
          <a:p>
            <a:pPr algn="ctr"/>
            <a:r>
              <a:rPr lang="fi-FI" sz="1800"/>
              <a:t>Kahdeksan </a:t>
            </a:r>
            <a:br>
              <a:rPr lang="fi-FI" sz="1800"/>
            </a:br>
            <a:r>
              <a:rPr lang="fi-FI" sz="1800"/>
              <a:t>vuodenajan kylä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3B2CD7-D747-5760-99BA-8733F51CE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19004" y="3559402"/>
            <a:ext cx="2474459" cy="1996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200">
                <a:solidFill>
                  <a:srgbClr val="211D1E"/>
                </a:solidFill>
                <a:effectLst/>
                <a:latin typeface="Helvetica" pitchFamily="2" charset="0"/>
              </a:rPr>
              <a:t>Yhteisölliset ja vetovoimaiset kylät ovat turvallisia paikkoja elää kaikenikäisille. Ne kehittyvät muuttuvassa ympäristössä hyödyntämällä vuodenkiertoon liittyvää osaamista, kekseliäisyyttä ja uutta tietoa.</a:t>
            </a:r>
          </a:p>
          <a:p>
            <a:pPr marL="0" indent="0" algn="ctr">
              <a:buNone/>
            </a:pPr>
            <a:endParaRPr lang="fi-FI" sz="120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6075F77-3393-4447-8B85-08A67555D80E}"/>
              </a:ext>
            </a:extLst>
          </p:cNvPr>
          <p:cNvSpPr txBox="1">
            <a:spLocks/>
          </p:cNvSpPr>
          <p:nvPr/>
        </p:nvSpPr>
        <p:spPr>
          <a:xfrm>
            <a:off x="5204030" y="2817095"/>
            <a:ext cx="2694106" cy="611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i-FI" sz="1800"/>
              <a:t>Juureva </a:t>
            </a:r>
            <a:br>
              <a:rPr lang="fi-FI" sz="1800"/>
            </a:br>
            <a:r>
              <a:rPr lang="fi-FI" sz="1800"/>
              <a:t>pohjoinen kulttuuri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C33FF-C4D5-3B7B-7F20-D8778570E176}"/>
              </a:ext>
            </a:extLst>
          </p:cNvPr>
          <p:cNvSpPr txBox="1">
            <a:spLocks/>
          </p:cNvSpPr>
          <p:nvPr/>
        </p:nvSpPr>
        <p:spPr>
          <a:xfrm>
            <a:off x="5292819" y="3559402"/>
            <a:ext cx="2516528" cy="199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200">
                <a:solidFill>
                  <a:srgbClr val="211D1E"/>
                </a:solidFill>
                <a:latin typeface="Helvetica" pitchFamily="2" charset="0"/>
              </a:rPr>
              <a:t>Yhteinen tekeminen ja tapahtumat lisäävät asukkaiden hyvinvointia. Kulttuuri elää arjessa, on saavutettavaa, ja perinteet siirtyvät sukupolvelta toiselle. Luonnon monimuotoisuus ja kestävät ratkaisut näkyvät hoidettuina kulttuuriympäristöinä.</a:t>
            </a:r>
            <a:endParaRPr lang="fi-FI" sz="120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E1E7B6A-84DC-19D2-78CC-D7A9850C8F00}"/>
              </a:ext>
            </a:extLst>
          </p:cNvPr>
          <p:cNvSpPr txBox="1">
            <a:spLocks/>
          </p:cNvSpPr>
          <p:nvPr/>
        </p:nvSpPr>
        <p:spPr>
          <a:xfrm>
            <a:off x="8332808" y="2817095"/>
            <a:ext cx="2372421" cy="611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i-FI" sz="1800"/>
              <a:t>Pohjoiset elinkeinot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A5AEF756-7A1E-FA77-6D87-3BAD733041D0}"/>
              </a:ext>
            </a:extLst>
          </p:cNvPr>
          <p:cNvSpPr txBox="1">
            <a:spLocks/>
          </p:cNvSpPr>
          <p:nvPr/>
        </p:nvSpPr>
        <p:spPr>
          <a:xfrm>
            <a:off x="8332810" y="3552924"/>
            <a:ext cx="2372421" cy="186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200">
                <a:solidFill>
                  <a:srgbClr val="211D1E"/>
                </a:solidFill>
                <a:latin typeface="Helvetica" pitchFamily="2" charset="0"/>
              </a:rPr>
              <a:t>Luontoon, luovuuteen ja paikallisuuteen pohjautuvat elinkeinot voimistuvat verkostoilla ja kestävillä ratkaisuilla. Nuoret yrittäjät ja innovatiivisuus takaavat jatkuvuuden.</a:t>
            </a:r>
            <a:endParaRPr lang="fi-FI" sz="120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C6824AF3-255C-ACE6-0251-BB3CB8F69E62}"/>
              </a:ext>
            </a:extLst>
          </p:cNvPr>
          <p:cNvSpPr txBox="1">
            <a:spLocks/>
          </p:cNvSpPr>
          <p:nvPr/>
        </p:nvSpPr>
        <p:spPr>
          <a:xfrm>
            <a:off x="553191" y="565272"/>
            <a:ext cx="10015847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i-FI" sz="2800" dirty="0"/>
              <a:t>Kehittämisstrategian kolme painopistettä</a:t>
            </a:r>
          </a:p>
        </p:txBody>
      </p:sp>
    </p:spTree>
    <p:extLst>
      <p:ext uri="{BB962C8B-B14F-4D97-AF65-F5344CB8AC3E}">
        <p14:creationId xmlns:p14="http://schemas.microsoft.com/office/powerpoint/2010/main" val="4728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A5FE9-B535-7583-C470-B7941C58F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Leaderin</a:t>
            </a:r>
            <a:r>
              <a:rPr lang="fi-FI"/>
              <a:t> yritystuet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BFC416-8C67-1B31-6ED1-4F70D7F5B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Tuet ovat aina harkinnanvaraisia</a:t>
            </a:r>
          </a:p>
        </p:txBody>
      </p:sp>
    </p:spTree>
    <p:extLst>
      <p:ext uri="{BB962C8B-B14F-4D97-AF65-F5344CB8AC3E}">
        <p14:creationId xmlns:p14="http://schemas.microsoft.com/office/powerpoint/2010/main" val="426623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C33B97-820D-5237-95E6-B95AA828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4434191" cy="785813"/>
          </a:xfrm>
        </p:spPr>
        <p:txBody>
          <a:bodyPr>
            <a:normAutofit/>
          </a:bodyPr>
          <a:lstStyle/>
          <a:p>
            <a:r>
              <a:rPr lang="fi-FI"/>
              <a:t>Pohjoiset elinkeinot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6FF1E2-345C-D571-3DF1-0E79490958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729333"/>
            <a:ext cx="9930319" cy="4263094"/>
          </a:xfrm>
        </p:spPr>
        <p:txBody>
          <a:bodyPr>
            <a:noAutofit/>
          </a:bodyPr>
          <a:lstStyle/>
          <a:p>
            <a:r>
              <a:rPr lang="fi-FI" sz="1600" dirty="0"/>
              <a:t>Tuettavat toimialat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Lähipalvelut, </a:t>
            </a:r>
            <a:r>
              <a:rPr lang="fi-FI" sz="1600" dirty="0"/>
              <a:t>jotka lisäävät alueella asumisen mahdollisuuksia tai korvaavat alueen ulkopuolelta hankittuja palveluita. </a:t>
            </a:r>
            <a:r>
              <a:rPr lang="fi-FI" sz="1600" u="sng" dirty="0"/>
              <a:t>Lähipalveluilla sotepalveluista koneurakointiin turvataan </a:t>
            </a:r>
            <a:r>
              <a:rPr lang="fi-FI" sz="1600" u="sng" dirty="0">
                <a:highlight>
                  <a:srgbClr val="FFFF00"/>
                </a:highlight>
              </a:rPr>
              <a:t>kylien elinvoimaa ja lisätään asumisen turvallisuutta</a:t>
            </a:r>
            <a:r>
              <a:rPr lang="fi-FI" sz="1600" dirty="0"/>
              <a:t>. Ne mahdollistavat asumisen kylissä ja tukevat matkailua. Pienet sote- ja hyvinvointialan yritykset tukevan ikäihmisten kotona asumista.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Biotalous, </a:t>
            </a:r>
            <a:r>
              <a:rPr lang="fi-FI" sz="1600" dirty="0"/>
              <a:t>uusiutuviin luonnonvaroihin pohjautuva paikallinen energiantuotanto, lähiruoka, porotalous, maa- ja metsätalous ja luonnontuoteala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Luovat alat </a:t>
            </a:r>
            <a:r>
              <a:rPr lang="fi-FI" sz="1600" dirty="0"/>
              <a:t>joiden tukeminen auttaa paikallisten perinnetaitojen säilymistä ja alueen elinvoimaista kulttuuritoimintaa. Käsityöalalla materiaalien saatavuushaasteisiin vastataan paikallista tuotantoa kehittämällä. Alaa voidaan uudistaa mm. digitalisaation ja tuotekehityksen avulla.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Matkailu</a:t>
            </a:r>
            <a:r>
              <a:rPr lang="fi-FI" sz="1600" dirty="0"/>
              <a:t>, joka pohjautuu paikallisiin resursseihin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Muut toimialat</a:t>
            </a:r>
            <a:r>
              <a:rPr lang="fi-FI" sz="1600" dirty="0"/>
              <a:t>, kun yrittäjä on alle 36-vuotias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61C472-A7CD-1CC9-E638-F1CF8BD0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4" r="704"/>
          <a:stretch/>
        </p:blipFill>
        <p:spPr>
          <a:xfrm>
            <a:off x="9581491" y="220188"/>
            <a:ext cx="2374056" cy="21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2F54026-2B9C-7812-34A2-F581E410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86847">
            <a:off x="776876" y="562504"/>
            <a:ext cx="1015241" cy="12695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59C70E-051C-C82E-B7AF-C7A6903B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327" y="782739"/>
            <a:ext cx="4459111" cy="785813"/>
          </a:xfrm>
        </p:spPr>
        <p:txBody>
          <a:bodyPr>
            <a:normAutofit/>
          </a:bodyPr>
          <a:lstStyle/>
          <a:p>
            <a:r>
              <a:rPr lang="fi-FI"/>
              <a:t>Pohjoiset elinkeinot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C402CA7-4AD1-0F97-0BEF-AEA3E1F8C98C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34755" t="36429" r="28485" b="29155"/>
          <a:stretch/>
        </p:blipFill>
        <p:spPr>
          <a:xfrm flipH="1">
            <a:off x="8034811" y="555044"/>
            <a:ext cx="3618859" cy="3388337"/>
          </a:xfr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B2C218-6D90-4301-21D6-7DD4BB2B9C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769" y="1796247"/>
            <a:ext cx="7742295" cy="41471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1800" b="1" dirty="0"/>
              <a:t>Tavoite: </a:t>
            </a:r>
            <a:r>
              <a:rPr lang="fi-FI" sz="1800" dirty="0"/>
              <a:t>Luontoon, luovuuteen ja paikallisuuteen pohjautuvat elinkeinot voimistuvat verkostoilla ja kestävillä ratkaisuilla. Nuoret yrittäjät ja innovatiivisuus takaavat jatkuvuuden.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fi-FI" sz="1800" dirty="0"/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1800" b="1" dirty="0"/>
              <a:t>Keinot: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Osallisuus, yhteistyö ja verkostot:</a:t>
            </a:r>
            <a:br>
              <a:rPr lang="fi-FI" sz="1800" dirty="0"/>
            </a:br>
            <a:r>
              <a:rPr lang="fi-FI" sz="1800" b="1" dirty="0"/>
              <a:t>Verkostot ja yhteistyö synnyttävät innovaatioita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Ikäihmiset, lapset ja nuoret:</a:t>
            </a:r>
            <a:br>
              <a:rPr lang="fi-FI" sz="1800" dirty="0"/>
            </a:br>
            <a:r>
              <a:rPr lang="fi-FI" sz="1800" b="1" dirty="0"/>
              <a:t>Elinkeinoilla on jatkuvuutta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Tieto, osaaminen ja digitalisaatio:</a:t>
            </a:r>
            <a:br>
              <a:rPr lang="fi-FI" sz="1800" dirty="0"/>
            </a:br>
            <a:r>
              <a:rPr lang="fi-FI" sz="1800" b="1" dirty="0"/>
              <a:t>Tiedolla ja digiratkaisuilla kannattavuutta ja sopeutumiskykyä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Luonnon moni­muotoisuus ja kestävät ratkaisut:</a:t>
            </a:r>
            <a:br>
              <a:rPr lang="fi-FI" sz="1800" dirty="0"/>
            </a:br>
            <a:r>
              <a:rPr lang="fi-FI" sz="1800" b="1" dirty="0"/>
              <a:t>Elinkeinot kehittyvät kestävästi ilmaston­muutokseen sopeutuen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206F72C-9834-5C72-0C72-BEBCB995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9" y="812773"/>
            <a:ext cx="1127459" cy="7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5803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 - Ei alareunaa">
  <a:themeElements>
    <a:clrScheme name="Mukautett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A897F"/>
      </a:accent1>
      <a:accent2>
        <a:srgbClr val="FCCFC3"/>
      </a:accent2>
      <a:accent3>
        <a:srgbClr val="E2DDDB"/>
      </a:accent3>
      <a:accent4>
        <a:srgbClr val="B5A8C1"/>
      </a:accent4>
      <a:accent5>
        <a:srgbClr val="FDBF6C"/>
      </a:accent5>
      <a:accent6>
        <a:srgbClr val="534975"/>
      </a:accent6>
      <a:hlink>
        <a:srgbClr val="534975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03_14_Leader_Pohjoisin_Lappi" id="{1BEECF11-020B-DD46-8E17-9F2679527EEA}" vid="{6CA4E025-0677-3A4A-961B-CA8F8E1A19F4}"/>
    </a:ext>
  </a:extLst>
</a:theme>
</file>

<file path=ppt/theme/theme2.xml><?xml version="1.0" encoding="utf-8"?>
<a:theme xmlns:a="http://schemas.openxmlformats.org/drawingml/2006/main" name="Kannet, välikalvot, loppu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03_14_Leader_Pohjoisin_Lappi" id="{1BEECF11-020B-DD46-8E17-9F2679527EEA}" vid="{6C805B6B-F8D5-0E4C-ADDF-2FA2E1FBA22D}"/>
    </a:ext>
  </a:extLst>
</a:theme>
</file>

<file path=ppt/theme/theme3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03_14_Leader_Pohjoisin_Lappi" id="{1BEECF11-020B-DD46-8E17-9F2679527EEA}" vid="{44C8845F-67E7-C94E-B559-B101CDA421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D18A3B8E62A70438DC7BF2E3FB419F5" ma:contentTypeVersion="18" ma:contentTypeDescription="Luo uusi asiakirja." ma:contentTypeScope="" ma:versionID="713a016437607d372e5a4461929e5db7">
  <xsd:schema xmlns:xsd="http://www.w3.org/2001/XMLSchema" xmlns:xs="http://www.w3.org/2001/XMLSchema" xmlns:p="http://schemas.microsoft.com/office/2006/metadata/properties" xmlns:ns2="7adf2f42-24e3-404e-bb07-52bc8e875232" xmlns:ns3="317e8f9d-5258-4b43-97c7-55e7826ad6e2" targetNamespace="http://schemas.microsoft.com/office/2006/metadata/properties" ma:root="true" ma:fieldsID="d78984fda373582a831e9f34e9829675" ns2:_="" ns3:_="">
    <xsd:import namespace="7adf2f42-24e3-404e-bb07-52bc8e875232"/>
    <xsd:import namespace="317e8f9d-5258-4b43-97c7-55e7826ad6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Viirinkyl_x00e4_ntalkoot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f2f42-24e3-404e-bb07-52bc8e8752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d9332a-f253-49db-bb83-2ab1182e3d59}" ma:internalName="TaxCatchAll" ma:showField="CatchAllData" ma:web="7adf2f42-24e3-404e-bb07-52bc8e875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e8f9d-5258-4b43-97c7-55e7826ad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c20c881-91d8-4389-b1ec-1f18100fb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iirinkyl_x00e4_ntalkoot" ma:index="24" nillable="true" ma:displayName="Viirinkylän talkoot" ma:description="27.5." ma:format="Dropdown" ma:internalName="Viirinkyl_x00e4_ntalkoo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7e8f9d-5258-4b43-97c7-55e7826ad6e2">
      <Terms xmlns="http://schemas.microsoft.com/office/infopath/2007/PartnerControls"/>
    </lcf76f155ced4ddcb4097134ff3c332f>
    <TaxCatchAll xmlns="7adf2f42-24e3-404e-bb07-52bc8e875232" xsi:nil="true"/>
    <Viirinkyl_x00e4_ntalkoot xmlns="317e8f9d-5258-4b43-97c7-55e7826ad6e2" xsi:nil="true"/>
  </documentManagement>
</p:properties>
</file>

<file path=customXml/itemProps1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A948C-D6CE-4434-A980-F2F3F5B4FA5F}">
  <ds:schemaRefs>
    <ds:schemaRef ds:uri="317e8f9d-5258-4b43-97c7-55e7826ad6e2"/>
    <ds:schemaRef ds:uri="7adf2f42-24e3-404e-bb07-52bc8e8752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5B6E90-3FEC-4319-B9EF-22CD77C5D620}">
  <ds:schemaRefs>
    <ds:schemaRef ds:uri="317e8f9d-5258-4b43-97c7-55e7826ad6e2"/>
    <ds:schemaRef ds:uri="7adf2f42-24e3-404e-bb07-52bc8e8752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2023_03_17_Leader_Pohjoisin_Lappi_pohjat</Template>
  <TotalTime>2080</TotalTime>
  <Words>1212</Words>
  <Application>Microsoft Office PowerPoint</Application>
  <PresentationFormat>Laajakuva</PresentationFormat>
  <Paragraphs>132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Tahoma</vt:lpstr>
      <vt:lpstr>Sisältökalvot - Ei alareunaa</vt:lpstr>
      <vt:lpstr>Kannet, välikalvot, loppukalvot</vt:lpstr>
      <vt:lpstr>Graafiset elementit</vt:lpstr>
      <vt:lpstr>Leaderin yritystuet alkaville yrityksille ja yritysten kehittämiseen Pelkosenniemi 17.4.24</vt:lpstr>
      <vt:lpstr>Leader Pohjoisin Lappi</vt:lpstr>
      <vt:lpstr>Leaderin omat hankkeet</vt:lpstr>
      <vt:lpstr>Leader-toiminta on osa laajempaa CAP-ohjelmaa</vt:lpstr>
      <vt:lpstr>Kansallinen CAP-suunnitelma CAP-suunnitelma   CAP-rahoituskauden 2023-2027 kansallinen lainsäädäntö https://mmm.fi/cap27/lainsaadanto  Lakimaaseudun kehittämisen tukemisesta rahoituskaudella 2023–2027 https://www.finlex.fi/fi/laki/alkup/2022/20221325  Valtioneuvoston asetus maaseudun hanketoiminnan tukemisesta rahoituskaudella 2023–2027  https://www.finlex.fi/fi/laki/alkup/2023/20230617  </vt:lpstr>
      <vt:lpstr>Kahdeksan  vuodenajan kylä</vt:lpstr>
      <vt:lpstr>Leaderin yritystuet</vt:lpstr>
      <vt:lpstr>Pohjoiset elinkeinot </vt:lpstr>
      <vt:lpstr>Pohjoiset elinkeinot</vt:lpstr>
      <vt:lpstr>Pohjoiset elinkeinot, näitä tuemme</vt:lpstr>
      <vt:lpstr>Leader-rahoitukset yrityksille</vt:lpstr>
      <vt:lpstr>Valmisteluraha</vt:lpstr>
      <vt:lpstr>Yhteistyöhanke elinkeinojen kehittämiseen</vt:lpstr>
      <vt:lpstr>Koulutushanke</vt:lpstr>
      <vt:lpstr>Lyhyesti Leaderin yritystuen hakuprosessi</vt:lpstr>
      <vt:lpstr>Ytyä yrittäjyyteen – nuoret voimavaraksi hanke tarjoaa</vt:lpstr>
      <vt:lpstr>Ollaan yhteyksissä!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Kahdeksan vuodenajan koti</dc:title>
  <dc:creator>Maria Alatalo</dc:creator>
  <cp:lastModifiedBy>Kankaanpää Minna Pelkosenniemi</cp:lastModifiedBy>
  <cp:revision>5</cp:revision>
  <cp:lastPrinted>2018-08-24T13:32:20Z</cp:lastPrinted>
  <dcterms:created xsi:type="dcterms:W3CDTF">2023-03-21T06:54:48Z</dcterms:created>
  <dcterms:modified xsi:type="dcterms:W3CDTF">2024-04-24T07:20:46Z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0x010100FD18A3B8E62A70438DC7BF2E3FB419F5</vt:lpwstr>
  </property>
  <property fmtid="{D5CDD505-2E9C-101B-9397-08002B2CF9AE}" pid="4" name="MediaServiceImageTags">
    <vt:lpwstr/>
  </property>
</Properties>
</file>