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6" r:id="rId3"/>
    <p:sldMasterId id="2147483730" r:id="rId4"/>
  </p:sldMasterIdLst>
  <p:notesMasterIdLst>
    <p:notesMasterId r:id="rId26"/>
  </p:notesMasterIdLst>
  <p:sldIdLst>
    <p:sldId id="3375" r:id="rId5"/>
    <p:sldId id="3359" r:id="rId6"/>
    <p:sldId id="320" r:id="rId7"/>
    <p:sldId id="3361" r:id="rId8"/>
    <p:sldId id="272" r:id="rId9"/>
    <p:sldId id="3387" r:id="rId10"/>
    <p:sldId id="329" r:id="rId11"/>
    <p:sldId id="321" r:id="rId12"/>
    <p:sldId id="322" r:id="rId13"/>
    <p:sldId id="323" r:id="rId14"/>
    <p:sldId id="3381" r:id="rId15"/>
    <p:sldId id="3397" r:id="rId16"/>
    <p:sldId id="3388" r:id="rId17"/>
    <p:sldId id="291" r:id="rId18"/>
    <p:sldId id="3393" r:id="rId19"/>
    <p:sldId id="3383" r:id="rId20"/>
    <p:sldId id="296" r:id="rId21"/>
    <p:sldId id="3394" r:id="rId22"/>
    <p:sldId id="3365" r:id="rId23"/>
    <p:sldId id="3384" r:id="rId24"/>
    <p:sldId id="33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FF4B34-F984-6779-4E2D-2015352396EE}" name="Rautava Suvi (ELY)" initials="R(" userId="S::suvi.rautava@ely-keskus.fi::9fca50e8-2150-4265-a3d8-5ec442457643" providerId="AD"/>
  <p188:author id="{63B16E50-D03C-60D1-4FE4-0DD98744B756}" name="Sonninen Saara (ELY)" initials="SS(" userId="S::saara.sonninen@ely-keskus.fi::a51a4ed0-8670-4401-ae32-0f12e88dd478" providerId="AD"/>
  <p188:author id="{02925FB7-BC7E-C7E7-9DDA-659103B0C6CB}" name="Jaakonaho Miira (ELY)" initials="J(" userId="S::miira.jaakonaho@ely-keskus.fi::7676c74c-22d8-4f73-a58c-c1cab06597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8FF"/>
    <a:srgbClr val="003883"/>
    <a:srgbClr val="429F35"/>
    <a:srgbClr val="000000"/>
    <a:srgbClr val="74AE26"/>
    <a:srgbClr val="185B95"/>
    <a:srgbClr val="D1E371"/>
    <a:srgbClr val="254CA3"/>
    <a:srgbClr val="6F92DF"/>
    <a:srgbClr val="FF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eematyyli 1 - Korostu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B766C-D144-4860-8378-C8AED84E14A7}" type="datetimeFigureOut">
              <a:rPr lang="en-GB" smtClean="0"/>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a:t>
            </a:fld>
            <a:endParaRPr lang="en-GB"/>
          </a:p>
        </p:txBody>
      </p:sp>
    </p:spTree>
    <p:extLst>
      <p:ext uri="{BB962C8B-B14F-4D97-AF65-F5344CB8AC3E}">
        <p14:creationId xmlns:p14="http://schemas.microsoft.com/office/powerpoint/2010/main" val="373677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ea typeface="Calibri"/>
                <a:cs typeface="Calibri"/>
              </a:rPr>
              <a:t>Nopeita</a:t>
            </a:r>
            <a:r>
              <a:rPr lang="en-US">
                <a:ea typeface="Calibri"/>
                <a:cs typeface="Calibri"/>
              </a:rPr>
              <a:t> ja </a:t>
            </a:r>
            <a:r>
              <a:rPr lang="en-US" err="1">
                <a:ea typeface="Calibri"/>
                <a:cs typeface="Calibri"/>
              </a:rPr>
              <a:t>selkeitä</a:t>
            </a:r>
            <a:r>
              <a:rPr lang="en-US">
                <a:ea typeface="Calibri"/>
                <a:cs typeface="Calibri"/>
              </a:rPr>
              <a:t> </a:t>
            </a:r>
            <a:r>
              <a:rPr lang="en-US" err="1">
                <a:ea typeface="Calibri"/>
                <a:cs typeface="Calibri"/>
              </a:rPr>
              <a:t>selvitystyyppisiä</a:t>
            </a:r>
            <a:r>
              <a:rPr lang="en-US">
                <a:ea typeface="Calibri"/>
                <a:cs typeface="Calibri"/>
              </a:rPr>
              <a:t> </a:t>
            </a:r>
            <a:r>
              <a:rPr lang="en-US" err="1">
                <a:ea typeface="Calibri"/>
                <a:cs typeface="Calibri"/>
              </a:rPr>
              <a:t>hankkeita</a:t>
            </a:r>
            <a:r>
              <a:rPr lang="en-US">
                <a:ea typeface="Calibri"/>
                <a:cs typeface="Calibri"/>
              </a:rPr>
              <a:t>. </a:t>
            </a:r>
            <a:r>
              <a:rPr lang="en-US" err="1">
                <a:ea typeface="Calibri"/>
                <a:cs typeface="Calibri"/>
              </a:rPr>
              <a:t>Hakemus</a:t>
            </a:r>
            <a:r>
              <a:rPr lang="en-US">
                <a:ea typeface="Calibri"/>
                <a:cs typeface="Calibri"/>
              </a:rPr>
              <a:t> </a:t>
            </a:r>
            <a:r>
              <a:rPr lang="en-US" err="1">
                <a:ea typeface="Calibri"/>
                <a:cs typeface="Calibri"/>
              </a:rPr>
              <a:t>laaditaan</a:t>
            </a:r>
            <a:r>
              <a:rPr lang="en-US">
                <a:ea typeface="Calibri"/>
                <a:cs typeface="Calibri"/>
              </a:rPr>
              <a:t> </a:t>
            </a:r>
            <a:r>
              <a:rPr lang="en-US" err="1">
                <a:ea typeface="Calibri"/>
                <a:cs typeface="Calibri"/>
              </a:rPr>
              <a:t>syntyvien</a:t>
            </a:r>
            <a:r>
              <a:rPr lang="en-US">
                <a:ea typeface="Calibri"/>
                <a:cs typeface="Calibri"/>
              </a:rPr>
              <a:t> </a:t>
            </a:r>
            <a:r>
              <a:rPr lang="en-US" err="1">
                <a:ea typeface="Calibri"/>
                <a:cs typeface="Calibri"/>
              </a:rPr>
              <a:t>lopputulosten</a:t>
            </a:r>
            <a:r>
              <a:rPr lang="en-US">
                <a:ea typeface="Calibri"/>
                <a:cs typeface="Calibri"/>
              </a:rPr>
              <a:t>, </a:t>
            </a:r>
            <a:r>
              <a:rPr lang="en-US" err="1">
                <a:ea typeface="Calibri"/>
                <a:cs typeface="Calibri"/>
              </a:rPr>
              <a:t>eli</a:t>
            </a:r>
            <a:r>
              <a:rPr lang="en-US">
                <a:ea typeface="Calibri"/>
                <a:cs typeface="Calibri"/>
              </a:rPr>
              <a:t> </a:t>
            </a:r>
            <a:r>
              <a:rPr lang="en-US" err="1">
                <a:ea typeface="Calibri"/>
                <a:cs typeface="Calibri"/>
              </a:rPr>
              <a:t>tuotosten</a:t>
            </a:r>
            <a:r>
              <a:rPr lang="en-US">
                <a:ea typeface="Calibri"/>
                <a:cs typeface="Calibri"/>
              </a:rPr>
              <a:t> </a:t>
            </a:r>
            <a:r>
              <a:rPr lang="en-US" err="1">
                <a:ea typeface="Calibri"/>
                <a:cs typeface="Calibri"/>
              </a:rPr>
              <a:t>näkökulmasta</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kustannukset</a:t>
            </a:r>
            <a:r>
              <a:rPr lang="en-US">
                <a:ea typeface="Calibri"/>
                <a:cs typeface="Calibri"/>
              </a:rPr>
              <a:t> </a:t>
            </a:r>
            <a:r>
              <a:rPr lang="en-US" err="1">
                <a:ea typeface="Calibri"/>
                <a:cs typeface="Calibri"/>
              </a:rPr>
              <a:t>edellä</a:t>
            </a:r>
            <a:r>
              <a:rPr lang="en-US">
                <a:ea typeface="Calibri"/>
                <a:cs typeface="Calibri"/>
              </a:rPr>
              <a:t>! </a:t>
            </a:r>
            <a:r>
              <a:rPr lang="en-US" err="1">
                <a:ea typeface="Calibri"/>
                <a:cs typeface="Calibri"/>
              </a:rPr>
              <a:t>Maksatuksessa</a:t>
            </a:r>
            <a:r>
              <a:rPr lang="en-US">
                <a:ea typeface="Calibri"/>
                <a:cs typeface="Calibri"/>
              </a:rPr>
              <a:t> </a:t>
            </a:r>
            <a:r>
              <a:rPr lang="en-US" err="1">
                <a:ea typeface="Calibri"/>
                <a:cs typeface="Calibri"/>
              </a:rPr>
              <a:t>siis</a:t>
            </a:r>
            <a:r>
              <a:rPr lang="en-US">
                <a:ea typeface="Calibri"/>
                <a:cs typeface="Calibri"/>
              </a:rPr>
              <a:t> </a:t>
            </a:r>
            <a:r>
              <a:rPr lang="en-US" err="1">
                <a:ea typeface="Calibri"/>
                <a:cs typeface="Calibri"/>
              </a:rPr>
              <a:t>esitetään</a:t>
            </a:r>
            <a:r>
              <a:rPr lang="en-US">
                <a:ea typeface="Calibri"/>
                <a:cs typeface="Calibri"/>
              </a:rPr>
              <a:t> </a:t>
            </a:r>
            <a:r>
              <a:rPr lang="en-US" err="1">
                <a:ea typeface="Calibri"/>
                <a:cs typeface="Calibri"/>
              </a:rPr>
              <a:t>päätöksellä</a:t>
            </a:r>
            <a:r>
              <a:rPr lang="en-US">
                <a:ea typeface="Calibri"/>
                <a:cs typeface="Calibri"/>
              </a:rPr>
              <a:t> </a:t>
            </a:r>
            <a:r>
              <a:rPr lang="en-US" err="1">
                <a:ea typeface="Calibri"/>
                <a:cs typeface="Calibri"/>
              </a:rPr>
              <a:t>hyväksytyt</a:t>
            </a:r>
            <a:r>
              <a:rPr lang="en-US">
                <a:ea typeface="Calibri"/>
                <a:cs typeface="Calibri"/>
              </a:rPr>
              <a:t> </a:t>
            </a:r>
            <a:r>
              <a:rPr lang="en-US" err="1">
                <a:ea typeface="Calibri"/>
                <a:cs typeface="Calibri"/>
              </a:rPr>
              <a:t>tuotokset</a:t>
            </a:r>
            <a:r>
              <a:rPr lang="en-US">
                <a:ea typeface="Calibri"/>
                <a:cs typeface="Calibri"/>
              </a:rPr>
              <a:t>.</a:t>
            </a:r>
          </a:p>
        </p:txBody>
      </p:sp>
      <p:sp>
        <p:nvSpPr>
          <p:cNvPr id="4" name="Dian numeron paikkamerkki 3"/>
          <p:cNvSpPr>
            <a:spLocks noGrp="1"/>
          </p:cNvSpPr>
          <p:nvPr>
            <p:ph type="sldNum" sz="quarter" idx="5"/>
          </p:nvPr>
        </p:nvSpPr>
        <p:spPr/>
        <p:txBody>
          <a:bodyPr/>
          <a:lstStyle/>
          <a:p>
            <a:fld id="{604FF52D-3802-4A03-8323-AE312A03D6DA}" type="slidenum">
              <a:rPr lang="en-GB" smtClean="0"/>
              <a:t>12</a:t>
            </a:fld>
            <a:endParaRPr lang="en-GB"/>
          </a:p>
        </p:txBody>
      </p:sp>
    </p:spTree>
    <p:extLst>
      <p:ext uri="{BB962C8B-B14F-4D97-AF65-F5344CB8AC3E}">
        <p14:creationId xmlns:p14="http://schemas.microsoft.com/office/powerpoint/2010/main" val="34282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000000"/>
                </a:solidFill>
                <a:effectLst/>
                <a:ea typeface="Calibri" panose="020F0502020204030204" pitchFamily="34" charset="0"/>
              </a:rPr>
              <a:t>Merkittävästi uudistetulla tuotteella tai palvelulla tarkoitetaan tuotetta, joka poikkeaa aiemmin tarjotusta tuotteesta ja sisältää merkittävässä määrin uusia ominaisuuksia tai sisältöä tai parantaa tuotteen toimivuutta ja käyttökokemusta. </a:t>
            </a:r>
            <a:r>
              <a:rPr lang="fi-FI" sz="1200">
                <a:solidFill>
                  <a:srgbClr val="000000"/>
                </a:solidFill>
              </a:rPr>
              <a:t>Prototyypin tarkoituksena on testata tai selvittää suunnitellun tuotteen tai palvelun toimivuutta asiakastarpeen ratkaisussa. Pr</a:t>
            </a:r>
            <a:r>
              <a:rPr lang="fi-FI" sz="1200">
                <a:solidFill>
                  <a:srgbClr val="000000"/>
                </a:solidFill>
                <a:effectLst/>
                <a:ea typeface="Calibri" panose="020F0502020204030204" pitchFamily="34" charset="0"/>
              </a:rPr>
              <a:t>ototyyppien tarkoituksena on kerätä tietoa ja palautetta tuotteen valmistettavuudesta, toimivuudesta, suorituskyvystä, kestävyydestä tai muista ominaisuuksista. Ne auttavat tunnistamaan mahdolliset ongelmat ja parantamaan suunnittelua ennen tuotannon aloittamista</a:t>
            </a:r>
            <a:endParaRPr lang="fi-FI" sz="1200"/>
          </a:p>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13</a:t>
            </a:fld>
            <a:endParaRPr lang="en-GB"/>
          </a:p>
        </p:txBody>
      </p:sp>
    </p:spTree>
    <p:extLst>
      <p:ext uri="{BB962C8B-B14F-4D97-AF65-F5344CB8AC3E}">
        <p14:creationId xmlns:p14="http://schemas.microsoft.com/office/powerpoint/2010/main" val="226592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ea typeface="Calibri"/>
                <a:cs typeface="Calibri"/>
              </a:rPr>
              <a:t>Eli välittömät kustannukset ovat kehittämishankkeen mahdollisia kustannuksia, kuten asiantuntijapalvelukuluja, raaka-aine ja puolivalmistekuluja, matka- ja messukuluja sekä palkkoja.</a:t>
            </a:r>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14</a:t>
            </a:fld>
            <a:endParaRPr lang="en-GB"/>
          </a:p>
        </p:txBody>
      </p:sp>
    </p:spTree>
    <p:extLst>
      <p:ext uri="{BB962C8B-B14F-4D97-AF65-F5344CB8AC3E}">
        <p14:creationId xmlns:p14="http://schemas.microsoft.com/office/powerpoint/2010/main" val="4057902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ea typeface="Calibri"/>
              <a:cs typeface="Calibri"/>
            </a:endParaRPr>
          </a:p>
        </p:txBody>
      </p:sp>
      <p:sp>
        <p:nvSpPr>
          <p:cNvPr id="4" name="Dian numeron paikkamerkki 3"/>
          <p:cNvSpPr>
            <a:spLocks noGrp="1"/>
          </p:cNvSpPr>
          <p:nvPr>
            <p:ph type="sldNum" sz="quarter" idx="5"/>
          </p:nvPr>
        </p:nvSpPr>
        <p:spPr/>
        <p:txBody>
          <a:bodyPr/>
          <a:lstStyle/>
          <a:p>
            <a:fld id="{604FF52D-3802-4A03-8323-AE312A03D6DA}" type="slidenum">
              <a:rPr lang="en-GB" smtClean="0"/>
              <a:t>15</a:t>
            </a:fld>
            <a:endParaRPr lang="en-GB"/>
          </a:p>
        </p:txBody>
      </p:sp>
    </p:spTree>
    <p:extLst>
      <p:ext uri="{BB962C8B-B14F-4D97-AF65-F5344CB8AC3E}">
        <p14:creationId xmlns:p14="http://schemas.microsoft.com/office/powerpoint/2010/main" val="354929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16</a:t>
            </a:fld>
            <a:endParaRPr lang="en-GB"/>
          </a:p>
        </p:txBody>
      </p:sp>
    </p:spTree>
    <p:extLst>
      <p:ext uri="{BB962C8B-B14F-4D97-AF65-F5344CB8AC3E}">
        <p14:creationId xmlns:p14="http://schemas.microsoft.com/office/powerpoint/2010/main" val="168723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ea typeface="Calibri"/>
                <a:cs typeface="Calibri"/>
              </a:rPr>
              <a:t>Erittäin tärkeää olla yhteydessä, sillä haut avautuvat kahteen rahastoon (EAKR ja JTF), ja kun määrärahatilanne vaihtelee maakunnittain, on hakijan selvitettävä mihin hakuun hakemuksensa kohdistaa. Nyt on myös hyvä pidättäytyä hankkeen aloittamisesta, jos hakemuksen saapumisen jälkeen havaitaan että hakemus on tullut väärään hakuun!</a:t>
            </a:r>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17</a:t>
            </a:fld>
            <a:endParaRPr lang="en-GB"/>
          </a:p>
        </p:txBody>
      </p:sp>
    </p:spTree>
    <p:extLst>
      <p:ext uri="{BB962C8B-B14F-4D97-AF65-F5344CB8AC3E}">
        <p14:creationId xmlns:p14="http://schemas.microsoft.com/office/powerpoint/2010/main" val="178522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18</a:t>
            </a:fld>
            <a:endParaRPr lang="en-GB"/>
          </a:p>
        </p:txBody>
      </p:sp>
    </p:spTree>
    <p:extLst>
      <p:ext uri="{BB962C8B-B14F-4D97-AF65-F5344CB8AC3E}">
        <p14:creationId xmlns:p14="http://schemas.microsoft.com/office/powerpoint/2010/main" val="135390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19</a:t>
            </a:fld>
            <a:endParaRPr lang="en-GB"/>
          </a:p>
        </p:txBody>
      </p:sp>
    </p:spTree>
    <p:extLst>
      <p:ext uri="{BB962C8B-B14F-4D97-AF65-F5344CB8AC3E}">
        <p14:creationId xmlns:p14="http://schemas.microsoft.com/office/powerpoint/2010/main" val="240984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ea typeface="Calibri"/>
                <a:cs typeface="Calibri"/>
              </a:rPr>
              <a:t>Palaa yhteystietosivulle!</a:t>
            </a:r>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21</a:t>
            </a:fld>
            <a:endParaRPr lang="en-GB"/>
          </a:p>
        </p:txBody>
      </p:sp>
    </p:spTree>
    <p:extLst>
      <p:ext uri="{BB962C8B-B14F-4D97-AF65-F5344CB8AC3E}">
        <p14:creationId xmlns:p14="http://schemas.microsoft.com/office/powerpoint/2010/main" val="15259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2</a:t>
            </a:fld>
            <a:endParaRPr lang="en-GB"/>
          </a:p>
        </p:txBody>
      </p:sp>
    </p:spTree>
    <p:extLst>
      <p:ext uri="{BB962C8B-B14F-4D97-AF65-F5344CB8AC3E}">
        <p14:creationId xmlns:p14="http://schemas.microsoft.com/office/powerpoint/2010/main" val="2952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3</a:t>
            </a:fld>
            <a:endParaRPr lang="en-GB"/>
          </a:p>
        </p:txBody>
      </p:sp>
    </p:spTree>
    <p:extLst>
      <p:ext uri="{BB962C8B-B14F-4D97-AF65-F5344CB8AC3E}">
        <p14:creationId xmlns:p14="http://schemas.microsoft.com/office/powerpoint/2010/main" val="78386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4</a:t>
            </a:fld>
            <a:endParaRPr lang="en-GB"/>
          </a:p>
        </p:txBody>
      </p:sp>
    </p:spTree>
    <p:extLst>
      <p:ext uri="{BB962C8B-B14F-4D97-AF65-F5344CB8AC3E}">
        <p14:creationId xmlns:p14="http://schemas.microsoft.com/office/powerpoint/2010/main" val="270781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6</a:t>
            </a:fld>
            <a:endParaRPr lang="en-GB"/>
          </a:p>
        </p:txBody>
      </p:sp>
    </p:spTree>
    <p:extLst>
      <p:ext uri="{BB962C8B-B14F-4D97-AF65-F5344CB8AC3E}">
        <p14:creationId xmlns:p14="http://schemas.microsoft.com/office/powerpoint/2010/main" val="381454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7</a:t>
            </a:fld>
            <a:endParaRPr lang="en-GB"/>
          </a:p>
        </p:txBody>
      </p:sp>
    </p:spTree>
    <p:extLst>
      <p:ext uri="{BB962C8B-B14F-4D97-AF65-F5344CB8AC3E}">
        <p14:creationId xmlns:p14="http://schemas.microsoft.com/office/powerpoint/2010/main" val="128369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ea typeface="Calibri"/>
                <a:cs typeface="Calibri"/>
              </a:rPr>
              <a:t>Seuraavaksi</a:t>
            </a:r>
            <a:r>
              <a:rPr lang="en-US">
                <a:ea typeface="Calibri"/>
                <a:cs typeface="Calibri"/>
              </a:rPr>
              <a:t> </a:t>
            </a:r>
            <a:r>
              <a:rPr lang="en-US" err="1">
                <a:ea typeface="Calibri"/>
                <a:cs typeface="Calibri"/>
              </a:rPr>
              <a:t>käydään</a:t>
            </a:r>
            <a:r>
              <a:rPr lang="en-US">
                <a:ea typeface="Calibri"/>
                <a:cs typeface="Calibri"/>
              </a:rPr>
              <a:t> </a:t>
            </a:r>
            <a:r>
              <a:rPr lang="en-US" err="1">
                <a:ea typeface="Calibri"/>
                <a:cs typeface="Calibri"/>
              </a:rPr>
              <a:t>läpi</a:t>
            </a:r>
            <a:r>
              <a:rPr lang="en-US">
                <a:ea typeface="Calibri"/>
                <a:cs typeface="Calibri"/>
              </a:rPr>
              <a:t> </a:t>
            </a:r>
            <a:r>
              <a:rPr lang="en-US" err="1">
                <a:ea typeface="Calibri"/>
                <a:cs typeface="Calibri"/>
              </a:rPr>
              <a:t>kustannusmallit</a:t>
            </a:r>
            <a:r>
              <a:rPr lang="en-US">
                <a:ea typeface="Calibri"/>
                <a:cs typeface="Calibri"/>
              </a:rPr>
              <a:t> </a:t>
            </a:r>
            <a:r>
              <a:rPr lang="en-US" err="1">
                <a:ea typeface="Calibri"/>
                <a:cs typeface="Calibri"/>
              </a:rPr>
              <a:t>hanketyypeittäin</a:t>
            </a:r>
            <a:r>
              <a:rPr lang="en-US">
                <a:ea typeface="Calibri"/>
                <a:cs typeface="Calibri"/>
              </a:rPr>
              <a:t>. </a:t>
            </a:r>
          </a:p>
        </p:txBody>
      </p:sp>
      <p:sp>
        <p:nvSpPr>
          <p:cNvPr id="4" name="Dian numeron paikkamerkki 3"/>
          <p:cNvSpPr>
            <a:spLocks noGrp="1"/>
          </p:cNvSpPr>
          <p:nvPr>
            <p:ph type="sldNum" sz="quarter" idx="5"/>
          </p:nvPr>
        </p:nvSpPr>
        <p:spPr/>
        <p:txBody>
          <a:bodyPr/>
          <a:lstStyle/>
          <a:p>
            <a:fld id="{604FF52D-3802-4A03-8323-AE312A03D6DA}" type="slidenum">
              <a:rPr lang="en-GB" smtClean="0"/>
              <a:t>8</a:t>
            </a:fld>
            <a:endParaRPr lang="en-GB"/>
          </a:p>
        </p:txBody>
      </p:sp>
    </p:spTree>
    <p:extLst>
      <p:ext uri="{BB962C8B-B14F-4D97-AF65-F5344CB8AC3E}">
        <p14:creationId xmlns:p14="http://schemas.microsoft.com/office/powerpoint/2010/main" val="131847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cs typeface="Calibri"/>
              </a:rPr>
              <a:t>Palkkoja voidaan hyväksyä hankkeen kuluiksi, kun tehtävä työ on avattu riittävän tarkalle tasolle, ja aikataulutettu hanketyökuukausiksi. Lähtökohtaisesti ei yrittäjien ja johdon palkkoja, uuden osaajan palkkakustannuksiin.</a:t>
            </a:r>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9</a:t>
            </a:fld>
            <a:endParaRPr lang="en-GB"/>
          </a:p>
        </p:txBody>
      </p:sp>
    </p:spTree>
    <p:extLst>
      <p:ext uri="{BB962C8B-B14F-4D97-AF65-F5344CB8AC3E}">
        <p14:creationId xmlns:p14="http://schemas.microsoft.com/office/powerpoint/2010/main" val="363916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ea typeface="Calibri"/>
                <a:cs typeface="Calibri"/>
              </a:rPr>
              <a:t>Suuryritysten investointihankkeita voidaan rahoittaa erityisin kriteerein, pääasiassa avustus on kohdennettu pk-yrityksille.</a:t>
            </a:r>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11</a:t>
            </a:fld>
            <a:endParaRPr lang="en-GB"/>
          </a:p>
        </p:txBody>
      </p:sp>
    </p:spTree>
    <p:extLst>
      <p:ext uri="{BB962C8B-B14F-4D97-AF65-F5344CB8AC3E}">
        <p14:creationId xmlns:p14="http://schemas.microsoft.com/office/powerpoint/2010/main" val="56377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F5D100CF-BE2E-9D42-9DFA-07F68F907EA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E5FF0748-A3B1-8241-ADBD-A3017D48D4B7}"/>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fi-FI" noProof="0"/>
              <a:t>Muokkaa ots. perustyyl. napsautt.</a:t>
            </a:r>
          </a:p>
        </p:txBody>
      </p:sp>
      <p:sp>
        <p:nvSpPr>
          <p:cNvPr id="3" name="Text Placeholder 2">
            <a:extLst>
              <a:ext uri="{FF2B5EF4-FFF2-40B4-BE49-F238E27FC236}">
                <a16:creationId xmlns:a16="http://schemas.microsoft.com/office/drawing/2014/main" id="{D9CBEED2-7281-4966-AB72-5E594107A5D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BF2496A5-3E1B-4BA1-B42F-6D9B3BBB989A}"/>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fi-FI" noProof="0"/>
              <a:t>Muokkaa ots. perustyyl. napsautt.</a:t>
            </a:r>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isältö kaarevalla kuvalla"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1880085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50E636-F21B-4129-AFBA-58F2F6EC923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F4B1933-7355-4A87-A0BA-A576B2D0607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20C138-2D30-4DBE-952D-11F61945FA7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60E35C8-008E-4003-931D-921C0C7D4E4F}"/>
              </a:ext>
            </a:extLst>
          </p:cNvPr>
          <p:cNvSpPr>
            <a:spLocks noGrp="1"/>
          </p:cNvSpPr>
          <p:nvPr>
            <p:ph type="dt" sz="half" idx="10"/>
          </p:nvPr>
        </p:nvSpPr>
        <p:spPr/>
        <p:txBody>
          <a:bodyPr/>
          <a:lstStyle/>
          <a:p>
            <a:fld id="{7A28EC5C-DDC8-49FF-965D-23AADE4A8015}" type="datetimeFigureOut">
              <a:rPr lang="fi-FI" smtClean="0"/>
              <a:t>16.4.2024</a:t>
            </a:fld>
            <a:endParaRPr lang="fi-FI"/>
          </a:p>
        </p:txBody>
      </p:sp>
      <p:sp>
        <p:nvSpPr>
          <p:cNvPr id="6" name="Alatunnisteen paikkamerkki 5">
            <a:extLst>
              <a:ext uri="{FF2B5EF4-FFF2-40B4-BE49-F238E27FC236}">
                <a16:creationId xmlns:a16="http://schemas.microsoft.com/office/drawing/2014/main" id="{9EB27C4F-9F69-4BE1-B8A4-3A944539B1B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F38F101-B43C-4D30-9001-8F30CF7C3BA8}"/>
              </a:ext>
            </a:extLst>
          </p:cNvPr>
          <p:cNvSpPr>
            <a:spLocks noGrp="1"/>
          </p:cNvSpPr>
          <p:nvPr>
            <p:ph type="sldNum" sz="quarter" idx="12"/>
          </p:nvPr>
        </p:nvSpPr>
        <p:spPr/>
        <p:txBody>
          <a:bodyPr/>
          <a:lstStyle/>
          <a:p>
            <a:fld id="{A6381875-8288-4526-9BEB-57D952A988C1}" type="slidenum">
              <a:rPr lang="fi-FI" smtClean="0"/>
              <a:t>‹#›</a:t>
            </a:fld>
            <a:endParaRPr lang="fi-FI"/>
          </a:p>
        </p:txBody>
      </p:sp>
    </p:spTree>
    <p:extLst>
      <p:ext uri="{BB962C8B-B14F-4D97-AF65-F5344CB8AC3E}">
        <p14:creationId xmlns:p14="http://schemas.microsoft.com/office/powerpoint/2010/main" val="13583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F5D100CF-BE2E-9D42-9DFA-07F68F907EA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E5FF0748-A3B1-8241-ADBD-A3017D48D4B7}"/>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52356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8C8AA788-1511-D443-BE5F-7908AB2BA881}"/>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798167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92457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8C8AA788-1511-D443-BE5F-7908AB2BA881}"/>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8007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48003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34816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37615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85595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274830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5462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263307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4781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fi-FI" noProof="0"/>
              <a:t>Muokkaa ots. perustyyl. napsautt.</a:t>
            </a:r>
          </a:p>
        </p:txBody>
      </p:sp>
      <p:sp>
        <p:nvSpPr>
          <p:cNvPr id="3" name="Text Placeholder 2">
            <a:extLst>
              <a:ext uri="{FF2B5EF4-FFF2-40B4-BE49-F238E27FC236}">
                <a16:creationId xmlns:a16="http://schemas.microsoft.com/office/drawing/2014/main" id="{D9CBEED2-7281-4966-AB72-5E594107A5D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BF2496A5-3E1B-4BA1-B42F-6D9B3BBB989A}"/>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1452115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fi-FI" noProof="0"/>
              <a:t>Muokkaa ots. perustyyl. napsautt.</a:t>
            </a:r>
          </a:p>
        </p:txBody>
      </p:sp>
    </p:spTree>
    <p:extLst>
      <p:ext uri="{BB962C8B-B14F-4D97-AF65-F5344CB8AC3E}">
        <p14:creationId xmlns:p14="http://schemas.microsoft.com/office/powerpoint/2010/main" val="235366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115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24.9.2021</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Kalevi Pölönen</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1448636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24.9.2021</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Kalevi Pölönen</a:t>
            </a:r>
            <a:endParaRPr lang="fi-FI" sz="1600">
              <a:solidFill>
                <a:schemeClr val="bg1"/>
              </a:solidFill>
            </a:endParaRPr>
          </a:p>
        </p:txBody>
      </p:sp>
    </p:spTree>
    <p:extLst>
      <p:ext uri="{BB962C8B-B14F-4D97-AF65-F5344CB8AC3E}">
        <p14:creationId xmlns:p14="http://schemas.microsoft.com/office/powerpoint/2010/main" val="2512231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Kameleonin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24.9.2021</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Kalevi Pölönen</a:t>
            </a:r>
            <a:endParaRPr lang="fi-FI" sz="1600">
              <a:solidFill>
                <a:schemeClr val="bg1"/>
              </a:solidFill>
            </a:endParaRPr>
          </a:p>
        </p:txBody>
      </p:sp>
    </p:spTree>
    <p:extLst>
      <p:ext uri="{BB962C8B-B14F-4D97-AF65-F5344CB8AC3E}">
        <p14:creationId xmlns:p14="http://schemas.microsoft.com/office/powerpoint/2010/main" val="1202815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24.9.2021</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Kalevi Pölönen</a:t>
            </a:r>
            <a:endParaRPr lang="fi-FI" sz="1600">
              <a:solidFill>
                <a:schemeClr val="bg1"/>
              </a:solidFill>
            </a:endParaRPr>
          </a:p>
        </p:txBody>
      </p:sp>
    </p:spTree>
    <p:extLst>
      <p:ext uri="{BB962C8B-B14F-4D97-AF65-F5344CB8AC3E}">
        <p14:creationId xmlns:p14="http://schemas.microsoft.com/office/powerpoint/2010/main" val="383680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24.9.2021</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Kalevi Pölönen</a:t>
            </a:r>
          </a:p>
        </p:txBody>
      </p:sp>
    </p:spTree>
    <p:extLst>
      <p:ext uri="{BB962C8B-B14F-4D97-AF65-F5344CB8AC3E}">
        <p14:creationId xmlns:p14="http://schemas.microsoft.com/office/powerpoint/2010/main" val="26968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4080887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1251634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3888668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1550103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341880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102163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1796289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3779668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465520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1279722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2383406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926185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89634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170714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12323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97882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983148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084464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023879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502480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Kameleonin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093119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1591115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43915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228242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557168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179290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1044463"/>
            <a:ext cx="12203324"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1055440" y="2744924"/>
            <a:ext cx="7200800"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8" name="Platshållare för datum 3"/>
          <p:cNvSpPr>
            <a:spLocks noGrp="1"/>
          </p:cNvSpPr>
          <p:nvPr>
            <p:ph type="dt" sz="half" idx="13"/>
          </p:nvPr>
        </p:nvSpPr>
        <p:spPr>
          <a:xfrm>
            <a:off x="1055440" y="6417332"/>
            <a:ext cx="7200800" cy="360040"/>
          </a:xfrm>
        </p:spPr>
        <p:txBody>
          <a:bodyPr/>
          <a:lstStyle>
            <a:lvl1pPr algn="ctr">
              <a:defRPr>
                <a:solidFill>
                  <a:schemeClr val="bg1"/>
                </a:solidFill>
              </a:defRPr>
            </a:lvl1pPr>
          </a:lstStyle>
          <a:p>
            <a:r>
              <a:rPr lang="fi-FI"/>
              <a:t>24.9.2021   |   </a:t>
            </a:r>
          </a:p>
        </p:txBody>
      </p:sp>
      <p:sp>
        <p:nvSpPr>
          <p:cNvPr id="9" name="Platshållare för sidfot 4"/>
          <p:cNvSpPr>
            <a:spLocks noGrp="1"/>
          </p:cNvSpPr>
          <p:nvPr>
            <p:ph type="ftr" sz="quarter" idx="14"/>
          </p:nvPr>
        </p:nvSpPr>
        <p:spPr>
          <a:xfrm>
            <a:off x="1055440" y="6057292"/>
            <a:ext cx="7200800" cy="360040"/>
          </a:xfrm>
        </p:spPr>
        <p:txBody>
          <a:bodyPr/>
          <a:lstStyle>
            <a:lvl1pPr algn="ctr">
              <a:defRPr>
                <a:solidFill>
                  <a:schemeClr val="bg1"/>
                </a:solidFill>
              </a:defRPr>
            </a:lvl1pPr>
          </a:lstStyle>
          <a:p>
            <a:r>
              <a:rPr lang="fi-FI"/>
              <a:t>Kalevi Pölönen</a:t>
            </a:r>
          </a:p>
        </p:txBody>
      </p:sp>
      <p:pic>
        <p:nvPicPr>
          <p:cNvPr id="2" name="Kuva 1"/>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
        <p:nvSpPr>
          <p:cNvPr id="11" name="Alaotsikko 2"/>
          <p:cNvSpPr>
            <a:spLocks noGrp="1"/>
          </p:cNvSpPr>
          <p:nvPr>
            <p:ph type="subTitle" idx="1"/>
          </p:nvPr>
        </p:nvSpPr>
        <p:spPr>
          <a:xfrm>
            <a:off x="1054800" y="4582800"/>
            <a:ext cx="7200000" cy="1440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001338638"/>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9" name="Platshållare för sidfot 4"/>
          <p:cNvSpPr>
            <a:spLocks noGrp="1"/>
          </p:cNvSpPr>
          <p:nvPr>
            <p:ph type="ftr" sz="quarter" idx="14"/>
          </p:nvPr>
        </p:nvSpPr>
        <p:spPr>
          <a:xfrm>
            <a:off x="1091445" y="6376243"/>
            <a:ext cx="9325036" cy="365125"/>
          </a:xfrm>
        </p:spPr>
        <p:txBody>
          <a:bodyPr/>
          <a:lstStyle/>
          <a:p>
            <a:r>
              <a:rPr lang="fi-FI"/>
              <a:t> </a:t>
            </a:r>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Otsikko 6"/>
          <p:cNvSpPr>
            <a:spLocks noGrp="1"/>
          </p:cNvSpPr>
          <p:nvPr>
            <p:ph type="title" hasCustomPrompt="1"/>
          </p:nvPr>
        </p:nvSpPr>
        <p:spPr>
          <a:xfrm>
            <a:off x="1091445" y="1278951"/>
            <a:ext cx="9325036"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1"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538674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1701540E-68D3-7E41-9B5D-4B01472DD849}"/>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3FEDECA0-05C5-A54B-A7BB-D128637F914C}"/>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151690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315658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407474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4377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79973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1469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2529513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932642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9271909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130231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962961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D7DD99AB-4804-4C60-813F-F39098C3BA1A}"/>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28107BD5-4907-45D0-8AC8-EE00C4E1E83F}"/>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2405582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3590125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13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5.png"/><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8.jpeg"/><Relationship Id="rId2" Type="http://schemas.openxmlformats.org/officeDocument/2006/relationships/slideLayout" Target="../slideLayouts/slideLayout65.xml"/><Relationship Id="rId16" Type="http://schemas.openxmlformats.org/officeDocument/2006/relationships/image" Target="../media/image7.emf"/><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4.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Box 5">
            <a:extLst>
              <a:ext uri="{FF2B5EF4-FFF2-40B4-BE49-F238E27FC236}">
                <a16:creationId xmlns:a16="http://schemas.microsoft.com/office/drawing/2014/main" id="{B0DB7AEB-FC4F-44E0-8373-3FBAF0071727}"/>
              </a:ext>
            </a:extLst>
          </p:cNvPr>
          <p:cNvSpPr txBox="1"/>
          <p:nvPr userDrawn="1"/>
        </p:nvSpPr>
        <p:spPr>
          <a:xfrm>
            <a:off x="2971800" y="6240780"/>
            <a:ext cx="6249924" cy="276999"/>
          </a:xfrm>
          <a:prstGeom prst="rect">
            <a:avLst/>
          </a:prstGeom>
          <a:noFill/>
        </p:spPr>
        <p:txBody>
          <a:bodyPr wrap="square" lIns="0" tIns="0" rIns="0" bIns="0" rtlCol="0" anchor="ctr" anchorCtr="0">
            <a:spAutoFit/>
          </a:bodyPr>
          <a:lstStyle/>
          <a:p>
            <a:pPr algn="ctr"/>
            <a:r>
              <a:rPr lang="fi-FI" noProof="0"/>
              <a:t>Uudistuva ja osaava Suomi 2021–2027</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146219" y="6048766"/>
            <a:ext cx="3153035" cy="661519"/>
          </a:xfrm>
          <a:prstGeom prst="rect">
            <a:avLst/>
          </a:prstGeom>
        </p:spPr>
      </p:pic>
      <p:pic>
        <p:nvPicPr>
          <p:cNvPr id="5" name="Kuva 4">
            <a:extLst>
              <a:ext uri="{FF2B5EF4-FFF2-40B4-BE49-F238E27FC236}">
                <a16:creationId xmlns:a16="http://schemas.microsoft.com/office/drawing/2014/main" id="{8E36BCD2-351E-4146-92AC-C038F550E9A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569188" y="5894173"/>
            <a:ext cx="2476593" cy="868415"/>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 id="2147483695" r:id="rId15"/>
    <p:sldLayoutId id="2147483745" r:id="rId16"/>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Box 5">
            <a:extLst>
              <a:ext uri="{FF2B5EF4-FFF2-40B4-BE49-F238E27FC236}">
                <a16:creationId xmlns:a16="http://schemas.microsoft.com/office/drawing/2014/main" id="{B0DB7AEB-FC4F-44E0-8373-3FBAF0071727}"/>
              </a:ext>
            </a:extLst>
          </p:cNvPr>
          <p:cNvSpPr txBox="1"/>
          <p:nvPr userDrawn="1"/>
        </p:nvSpPr>
        <p:spPr>
          <a:xfrm>
            <a:off x="2971800" y="6240780"/>
            <a:ext cx="6249924" cy="276999"/>
          </a:xfrm>
          <a:prstGeom prst="rect">
            <a:avLst/>
          </a:prstGeom>
          <a:noFill/>
        </p:spPr>
        <p:txBody>
          <a:bodyPr wrap="square" lIns="0" tIns="0" rIns="0" bIns="0" rtlCol="0" anchor="ctr" anchorCtr="0">
            <a:spAutoFit/>
          </a:bodyPr>
          <a:lstStyle/>
          <a:p>
            <a:pPr algn="ctr"/>
            <a:r>
              <a:rPr lang="fi-FI" noProof="0"/>
              <a:t>Uudistuva ja osaava Suomi 2021–2027</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146219" y="6048766"/>
            <a:ext cx="3153035" cy="661519"/>
          </a:xfrm>
          <a:prstGeom prst="rect">
            <a:avLst/>
          </a:prstGeom>
        </p:spPr>
      </p:pic>
      <p:pic>
        <p:nvPicPr>
          <p:cNvPr id="5" name="Kuva 4">
            <a:extLst>
              <a:ext uri="{FF2B5EF4-FFF2-40B4-BE49-F238E27FC236}">
                <a16:creationId xmlns:a16="http://schemas.microsoft.com/office/drawing/2014/main" id="{369211BA-280E-4EE7-907A-9C82C229E44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546301" y="6084905"/>
            <a:ext cx="2321121" cy="625380"/>
          </a:xfrm>
          <a:prstGeom prst="rect">
            <a:avLst/>
          </a:prstGeom>
        </p:spPr>
      </p:pic>
    </p:spTree>
    <p:extLst>
      <p:ext uri="{BB962C8B-B14F-4D97-AF65-F5344CB8AC3E}">
        <p14:creationId xmlns:p14="http://schemas.microsoft.com/office/powerpoint/2010/main" val="27727776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24.9.2021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Kalevi Pölönen</a:t>
            </a:r>
          </a:p>
        </p:txBody>
      </p:sp>
    </p:spTree>
    <p:extLst>
      <p:ext uri="{BB962C8B-B14F-4D97-AF65-F5344CB8AC3E}">
        <p14:creationId xmlns:p14="http://schemas.microsoft.com/office/powerpoint/2010/main" val="2493947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pic>
        <p:nvPicPr>
          <p:cNvPr id="9" name="Kuva 8">
            <a:extLst>
              <a:ext uri="{FF2B5EF4-FFF2-40B4-BE49-F238E27FC236}">
                <a16:creationId xmlns:a16="http://schemas.microsoft.com/office/drawing/2014/main" id="{FF989110-9C17-4453-B09E-1857F5F782C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75520" y="6000824"/>
            <a:ext cx="2145545" cy="753705"/>
          </a:xfrm>
          <a:prstGeom prst="rect">
            <a:avLst/>
          </a:prstGeom>
        </p:spPr>
      </p:pic>
    </p:spTree>
    <p:extLst>
      <p:ext uri="{BB962C8B-B14F-4D97-AF65-F5344CB8AC3E}">
        <p14:creationId xmlns:p14="http://schemas.microsoft.com/office/powerpoint/2010/main" val="377807943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sldNum="0"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tem.fi/documents/1410877/2851861/Opas+de+minimis-tuista+(2016).pdf/d1c03961-09db-4f81-af50-3dfaae57c4c6/Opas+de+minimis-tuista+(2016).pdf?t=152205031000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rakennerahastot.fi/viestinta"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ura2021.fi/"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eura2021.fi/virastontiedot/6413"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hyperlink" Target="mailto:jouko.hanhela@ely-keskus.fi" TargetMode="External"/><Relationship Id="rId13" Type="http://schemas.openxmlformats.org/officeDocument/2006/relationships/hyperlink" Target="mailto:sanna.karjalainen@ely-keskus.fi" TargetMode="External"/><Relationship Id="rId18" Type="http://schemas.openxmlformats.org/officeDocument/2006/relationships/hyperlink" Target="mailto:pasi.loukasmaki@ely-keskus.fi" TargetMode="External"/><Relationship Id="rId3" Type="http://schemas.openxmlformats.org/officeDocument/2006/relationships/image" Target="../media/image20.png"/><Relationship Id="rId7" Type="http://schemas.openxmlformats.org/officeDocument/2006/relationships/hyperlink" Target="mailto:janne.ranta@ely-keskus.fi" TargetMode="External"/><Relationship Id="rId12" Type="http://schemas.openxmlformats.org/officeDocument/2006/relationships/hyperlink" Target="mailto:pauliina.hyyrylainen@ely-keskus.fi" TargetMode="External"/><Relationship Id="rId17" Type="http://schemas.openxmlformats.org/officeDocument/2006/relationships/hyperlink" Target="mailto:tiina.pelimanni@ely-keskus.fi" TargetMode="External"/><Relationship Id="rId2" Type="http://schemas.openxmlformats.org/officeDocument/2006/relationships/notesSlide" Target="../notesSlides/notesSlide16.xml"/><Relationship Id="rId16" Type="http://schemas.openxmlformats.org/officeDocument/2006/relationships/hyperlink" Target="mailto:kari.skytta@ely-keskus.fi" TargetMode="External"/><Relationship Id="rId1" Type="http://schemas.openxmlformats.org/officeDocument/2006/relationships/slideLayout" Target="../slideLayouts/slideLayout24.xml"/><Relationship Id="rId6" Type="http://schemas.openxmlformats.org/officeDocument/2006/relationships/hyperlink" Target="mailto:gitte.merilainen@ely-keskus.fi" TargetMode="External"/><Relationship Id="rId11" Type="http://schemas.openxmlformats.org/officeDocument/2006/relationships/hyperlink" Target="mailto:eija.tabell-jokelainen@ely-keskus.fi" TargetMode="External"/><Relationship Id="rId5" Type="http://schemas.openxmlformats.org/officeDocument/2006/relationships/hyperlink" Target="mailto:Esa-matti.maatta@ely-keskus.fi" TargetMode="External"/><Relationship Id="rId15" Type="http://schemas.openxmlformats.org/officeDocument/2006/relationships/hyperlink" Target="mailto:hanna.hietajarvi@ely-keskus.fi" TargetMode="External"/><Relationship Id="rId10" Type="http://schemas.openxmlformats.org/officeDocument/2006/relationships/hyperlink" Target="mailto:tiina.saukkonen@ely-keskus.fi" TargetMode="External"/><Relationship Id="rId19" Type="http://schemas.openxmlformats.org/officeDocument/2006/relationships/hyperlink" Target="mailto:anne.pulkkinen@ely-keskus.fi" TargetMode="External"/><Relationship Id="rId4" Type="http://schemas.openxmlformats.org/officeDocument/2006/relationships/hyperlink" Target="mailto:anna.palinsaari@ely-keskus.fi" TargetMode="External"/><Relationship Id="rId9" Type="http://schemas.openxmlformats.org/officeDocument/2006/relationships/hyperlink" Target="mailto:sari.turtiainen@ely-keskus.fi" TargetMode="External"/><Relationship Id="rId14" Type="http://schemas.openxmlformats.org/officeDocument/2006/relationships/hyperlink" Target="mailto:anne.syvajarvi@ely-keskus.f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Pkrahoitusneuvonta@ely-keskus.fi"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ely-keskus.fi/rahoituslinjaukset1"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publications.europa.eu/resource/cellar/79c0ce87-f4dc-11e6-8a35-01aa75ed71a1.0007.01/DOC_1" TargetMode="External"/><Relationship Id="rId13" Type="http://schemas.openxmlformats.org/officeDocument/2006/relationships/hyperlink" Target="https://www.lapinliitto.fi/aluekehitys/lappi-sopimus/" TargetMode="External"/><Relationship Id="rId3" Type="http://schemas.openxmlformats.org/officeDocument/2006/relationships/hyperlink" Target="https://www.ely-keskus.fi/yrityksen-kehittamisavustus" TargetMode="External"/><Relationship Id="rId7" Type="http://schemas.openxmlformats.org/officeDocument/2006/relationships/hyperlink" Target="https://eura2021.fi/" TargetMode="External"/><Relationship Id="rId12" Type="http://schemas.openxmlformats.org/officeDocument/2006/relationships/hyperlink" Target="https://kainuunliitto.fi/elinkeinot-ja-aluekehitys/kainuu-ohjelma-topsu/" TargetMode="External"/><Relationship Id="rId2" Type="http://schemas.openxmlformats.org/officeDocument/2006/relationships/hyperlink" Target="https://rakennerahastot.fi/pohjois-suomi/yritysrahoitus" TargetMode="External"/><Relationship Id="rId1" Type="http://schemas.openxmlformats.org/officeDocument/2006/relationships/slideLayout" Target="../slideLayouts/slideLayout4.xml"/><Relationship Id="rId6" Type="http://schemas.openxmlformats.org/officeDocument/2006/relationships/hyperlink" Target="https://finlex.fi/fi/laki/alkup/2021/20210895" TargetMode="External"/><Relationship Id="rId11" Type="http://schemas.openxmlformats.org/officeDocument/2006/relationships/hyperlink" Target="https://www.pohjois-pohjanmaa.fi/kehittaminen/mako/mako2025/" TargetMode="External"/><Relationship Id="rId5" Type="http://schemas.openxmlformats.org/officeDocument/2006/relationships/hyperlink" Target="https://finlex.fi/fi/laki/alkup/2021/20210758#Pidm45237817341712" TargetMode="External"/><Relationship Id="rId10" Type="http://schemas.openxmlformats.org/officeDocument/2006/relationships/hyperlink" Target="https://tem.fi/documents/1410877/2851861/Vaikeuksissa+oleva+yritys+040112015_muistio_final.pdf/d9483233-0ac7-4def-8204-9e6cf036b985" TargetMode="External"/><Relationship Id="rId4" Type="http://schemas.openxmlformats.org/officeDocument/2006/relationships/hyperlink" Target="https://tem.fi/documents/1410877/12563187/Ohjelma-asiakirja,+VN_versio.pdf/ee1c5ae3-fa89-9738-91dc-c5e8c93bb52e/Ohjelma-asiakirja,+VN_versio.pdf?t=1634818106265" TargetMode="External"/><Relationship Id="rId9" Type="http://schemas.openxmlformats.org/officeDocument/2006/relationships/hyperlink" Target="https://eur-lex.europa.eu/legal-content/FI/TXT/?uri=celex%3A32023R283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publications.europa.eu/resource/cellar/79c0ce87-f4dc-11e6-8a35-01aa75ed71a1.0007.01/DOC_1"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3E224939-A234-4370-8F87-53E4EBEBE0BF}"/>
              </a:ext>
            </a:extLst>
          </p:cNvPr>
          <p:cNvSpPr txBox="1"/>
          <p:nvPr/>
        </p:nvSpPr>
        <p:spPr>
          <a:xfrm>
            <a:off x="614465" y="-215396"/>
            <a:ext cx="7741595" cy="1033907"/>
          </a:xfrm>
          <a:prstGeom prst="rect">
            <a:avLst/>
          </a:prstGeom>
        </p:spPr>
        <p:txBody>
          <a:bodyPr vert="horz" lIns="0" tIns="0" rIns="0" bIns="0" rtlCol="0" anchor="b" anchorCtr="0">
            <a:noAutofit/>
          </a:bodyPr>
          <a:lstStyle/>
          <a:p>
            <a:pPr>
              <a:lnSpc>
                <a:spcPct val="90000"/>
              </a:lnSpc>
              <a:spcBef>
                <a:spcPct val="0"/>
              </a:spcBef>
              <a:spcAft>
                <a:spcPts val="600"/>
              </a:spcAft>
            </a:pPr>
            <a:r>
              <a:rPr lang="fi-FI" sz="4000" b="1" kern="1200">
                <a:latin typeface="+mj-lt"/>
                <a:ea typeface="+mj-ea"/>
                <a:cs typeface="+mj-cs"/>
              </a:rPr>
              <a:t>Yrityksen kehittämisavustus</a:t>
            </a:r>
          </a:p>
        </p:txBody>
      </p:sp>
      <p:sp>
        <p:nvSpPr>
          <p:cNvPr id="3" name="Sisällön paikkamerkki 2">
            <a:extLst>
              <a:ext uri="{FF2B5EF4-FFF2-40B4-BE49-F238E27FC236}">
                <a16:creationId xmlns:a16="http://schemas.microsoft.com/office/drawing/2014/main" id="{362A8B96-2363-48B0-BA5A-A51F9FF41D27}"/>
              </a:ext>
            </a:extLst>
          </p:cNvPr>
          <p:cNvSpPr>
            <a:spLocks noGrp="1"/>
          </p:cNvSpPr>
          <p:nvPr>
            <p:ph idx="1"/>
          </p:nvPr>
        </p:nvSpPr>
        <p:spPr>
          <a:xfrm>
            <a:off x="614465" y="1028186"/>
            <a:ext cx="7741595" cy="4801627"/>
          </a:xfrm>
        </p:spPr>
        <p:txBody>
          <a:bodyPr vert="horz" lIns="0" tIns="0" rIns="0" bIns="0" rtlCol="0" anchor="t">
            <a:normAutofit/>
          </a:bodyPr>
          <a:lstStyle/>
          <a:p>
            <a:pPr marL="0">
              <a:buNone/>
            </a:pPr>
            <a:endParaRPr lang="fi-FI" sz="1100"/>
          </a:p>
          <a:p>
            <a:pPr fontAlgn="base"/>
            <a:r>
              <a:rPr lang="fi-FI">
                <a:effectLst/>
              </a:rPr>
              <a:t>On harkinnanvarainen avustus, jota voidaan myöntää pääasiassa pk-yrityksille innovatiivisiin, kasvuun tai kansainvälistymiseen liittyviin kehittämistoimenpiteisiin sekä aineellisiin ja aineettomiin investointeihin.</a:t>
            </a:r>
            <a:endParaRPr lang="fi-FI">
              <a:effectLst/>
              <a:ea typeface="Tahoma"/>
              <a:cs typeface="Tahoma"/>
            </a:endParaRPr>
          </a:p>
          <a:p>
            <a:pPr fontAlgn="base"/>
            <a:r>
              <a:rPr lang="fi-FI"/>
              <a:t>Tarkoituksena on kannustaa yrityksiä kasvuun ja kansainvälistymiseen tähtäävään, määrätietoiseen, pitkäjänteiseen ja tavoitteelliseen liiketoiminnan kehittämiseen ja uudistamiseen.</a:t>
            </a:r>
            <a:endParaRPr lang="fi-FI">
              <a:ea typeface="Tahoma"/>
              <a:cs typeface="Tahoma"/>
            </a:endParaRPr>
          </a:p>
          <a:p>
            <a:pPr fontAlgn="base"/>
            <a:r>
              <a:rPr lang="fi-FI">
                <a:effectLst/>
              </a:rPr>
              <a:t>Rahoitusta suunnataan Pohjois-Suomessa </a:t>
            </a:r>
            <a:r>
              <a:rPr lang="fi-FI"/>
              <a:t>kansainvälistyville yrityksille ja maakuntien</a:t>
            </a:r>
            <a:r>
              <a:rPr lang="fi-FI">
                <a:effectLst/>
              </a:rPr>
              <a:t> kärkitoimialoille, kuten valmistavaan teollisuuteen, ICT- ja matkailualalle.</a:t>
            </a:r>
            <a:endParaRPr lang="fi-FI">
              <a:effectLst/>
              <a:ea typeface="Tahoma"/>
              <a:cs typeface="Tahoma"/>
            </a:endParaRPr>
          </a:p>
          <a:p>
            <a:pPr fontAlgn="base">
              <a:buFont typeface="Arial" panose="020B0604020202020204" pitchFamily="34" charset="0"/>
              <a:buChar char="•"/>
            </a:pPr>
            <a:r>
              <a:rPr lang="fi-FI"/>
              <a:t>Rahoitusta ohjaavat kansalliset ja EU:n säädökset, EU-ohjelma, maakuntaohjelmat, alueelliset strategiat, ELY-keskusten tulostavoitteet sekä käytettävissä olevat määrärahat.</a:t>
            </a:r>
            <a:endParaRPr lang="fi-FI">
              <a:ea typeface="Tahoma"/>
              <a:cs typeface="Tahoma"/>
            </a:endParaRPr>
          </a:p>
          <a:p>
            <a:pPr fontAlgn="base">
              <a:spcAft>
                <a:spcPts val="1800"/>
              </a:spcAft>
            </a:pPr>
            <a:endParaRPr lang="fi-FI" sz="1100"/>
          </a:p>
          <a:p>
            <a:pPr fontAlgn="base">
              <a:spcAft>
                <a:spcPts val="1800"/>
              </a:spcAft>
            </a:pPr>
            <a:endParaRPr lang="fi-FI" sz="1100"/>
          </a:p>
          <a:p>
            <a:pPr marL="0">
              <a:buNone/>
            </a:pPr>
            <a:endParaRPr lang="fi-FI" sz="1100"/>
          </a:p>
        </p:txBody>
      </p:sp>
      <p:pic>
        <p:nvPicPr>
          <p:cNvPr id="4" name="Kuva 3">
            <a:extLst>
              <a:ext uri="{FF2B5EF4-FFF2-40B4-BE49-F238E27FC236}">
                <a16:creationId xmlns:a16="http://schemas.microsoft.com/office/drawing/2014/main" id="{11DB585B-B0C2-4D8A-B453-947C0304C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31" y="101746"/>
            <a:ext cx="5631790" cy="5631790"/>
          </a:xfrm>
          <a:prstGeom prst="rect">
            <a:avLst/>
          </a:prstGeom>
        </p:spPr>
      </p:pic>
    </p:spTree>
    <p:extLst>
      <p:ext uri="{BB962C8B-B14F-4D97-AF65-F5344CB8AC3E}">
        <p14:creationId xmlns:p14="http://schemas.microsoft.com/office/powerpoint/2010/main" val="268664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17675-68EB-4256-B549-AE6E314367AB}"/>
              </a:ext>
            </a:extLst>
          </p:cNvPr>
          <p:cNvSpPr>
            <a:spLocks noGrp="1"/>
          </p:cNvSpPr>
          <p:nvPr>
            <p:ph type="title"/>
          </p:nvPr>
        </p:nvSpPr>
        <p:spPr>
          <a:xfrm>
            <a:off x="595093" y="450599"/>
            <a:ext cx="10663428" cy="626999"/>
          </a:xfrm>
        </p:spPr>
        <p:txBody>
          <a:bodyPr/>
          <a:lstStyle/>
          <a:p>
            <a:r>
              <a:rPr lang="fi-FI" b="1"/>
              <a:t>Investoinnit </a:t>
            </a:r>
            <a:r>
              <a:rPr lang="fi-FI" sz="2400" b="1" err="1"/>
              <a:t>Flat</a:t>
            </a:r>
            <a:r>
              <a:rPr lang="fi-FI" sz="2400" b="1"/>
              <a:t> </a:t>
            </a:r>
            <a:r>
              <a:rPr lang="fi-FI" sz="2400" b="1" err="1"/>
              <a:t>rate</a:t>
            </a:r>
            <a:r>
              <a:rPr lang="fi-FI" sz="2400" b="1"/>
              <a:t> 1,5 % -malli</a:t>
            </a:r>
            <a:br>
              <a:rPr lang="fi-FI" sz="2400" b="1"/>
            </a:br>
            <a:r>
              <a:rPr lang="fi-FI" sz="2400"/>
              <a:t>Hankkeen kustannukset voivat koostua seuraavista kuluista:</a:t>
            </a:r>
          </a:p>
        </p:txBody>
      </p:sp>
      <p:sp>
        <p:nvSpPr>
          <p:cNvPr id="3" name="Suorakulmio: Pyöristetyt kulmat 2">
            <a:extLst>
              <a:ext uri="{FF2B5EF4-FFF2-40B4-BE49-F238E27FC236}">
                <a16:creationId xmlns:a16="http://schemas.microsoft.com/office/drawing/2014/main" id="{EE010589-66EB-4383-9AA8-E318B7ED81D6}"/>
              </a:ext>
            </a:extLst>
          </p:cNvPr>
          <p:cNvSpPr/>
          <p:nvPr/>
        </p:nvSpPr>
        <p:spPr>
          <a:xfrm>
            <a:off x="774439" y="1340009"/>
            <a:ext cx="2547257" cy="92333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Kone- ja kalustoinvestoinnit (hankinta ja leasing)</a:t>
            </a:r>
            <a:endParaRPr lang="fi-FI" sz="1600">
              <a:solidFill>
                <a:schemeClr val="tx1"/>
              </a:solidFill>
              <a:ea typeface="Tahoma"/>
              <a:cs typeface="Tahoma"/>
            </a:endParaRPr>
          </a:p>
        </p:txBody>
      </p:sp>
      <p:sp>
        <p:nvSpPr>
          <p:cNvPr id="4" name="Suorakulmio: Pyöristetyt kulmat 3">
            <a:extLst>
              <a:ext uri="{FF2B5EF4-FFF2-40B4-BE49-F238E27FC236}">
                <a16:creationId xmlns:a16="http://schemas.microsoft.com/office/drawing/2014/main" id="{42F93A49-B94C-4B84-B5F4-F25A11347006}"/>
              </a:ext>
            </a:extLst>
          </p:cNvPr>
          <p:cNvSpPr/>
          <p:nvPr/>
        </p:nvSpPr>
        <p:spPr>
          <a:xfrm>
            <a:off x="774439" y="2345090"/>
            <a:ext cx="2547257" cy="63897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Aineettomat investoinnit</a:t>
            </a:r>
            <a:endParaRPr lang="fi-FI" sz="1600">
              <a:solidFill>
                <a:schemeClr val="tx1"/>
              </a:solidFill>
              <a:ea typeface="Tahoma"/>
              <a:cs typeface="Tahoma"/>
            </a:endParaRPr>
          </a:p>
        </p:txBody>
      </p:sp>
      <p:sp>
        <p:nvSpPr>
          <p:cNvPr id="5" name="Suorakulmio: Pyöristetyt kulmat 4">
            <a:extLst>
              <a:ext uri="{FF2B5EF4-FFF2-40B4-BE49-F238E27FC236}">
                <a16:creationId xmlns:a16="http://schemas.microsoft.com/office/drawing/2014/main" id="{046EDB4A-5A01-46F0-85C8-3F63357B74E8}"/>
              </a:ext>
            </a:extLst>
          </p:cNvPr>
          <p:cNvSpPr/>
          <p:nvPr/>
        </p:nvSpPr>
        <p:spPr>
          <a:xfrm>
            <a:off x="782389" y="3053354"/>
            <a:ext cx="2547257" cy="63897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Rakennuskustannukset</a:t>
            </a:r>
            <a:endParaRPr lang="fi-FI" sz="1600">
              <a:solidFill>
                <a:schemeClr val="tx1"/>
              </a:solidFill>
              <a:ea typeface="Tahoma"/>
              <a:cs typeface="Tahoma"/>
            </a:endParaRPr>
          </a:p>
        </p:txBody>
      </p:sp>
      <p:sp>
        <p:nvSpPr>
          <p:cNvPr id="6" name="Suorakulmio: Pyöristetyt kulmat 5">
            <a:extLst>
              <a:ext uri="{FF2B5EF4-FFF2-40B4-BE49-F238E27FC236}">
                <a16:creationId xmlns:a16="http://schemas.microsoft.com/office/drawing/2014/main" id="{F921F686-4717-4F71-BAE3-176D0BCF5C7F}"/>
              </a:ext>
            </a:extLst>
          </p:cNvPr>
          <p:cNvSpPr/>
          <p:nvPr/>
        </p:nvSpPr>
        <p:spPr>
          <a:xfrm>
            <a:off x="791720" y="3761457"/>
            <a:ext cx="2547257" cy="63897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Maarakennus-kustannukset</a:t>
            </a:r>
          </a:p>
        </p:txBody>
      </p:sp>
      <p:sp>
        <p:nvSpPr>
          <p:cNvPr id="7" name="Suorakulmio: Pyöristetyt kulmat 6">
            <a:extLst>
              <a:ext uri="{FF2B5EF4-FFF2-40B4-BE49-F238E27FC236}">
                <a16:creationId xmlns:a16="http://schemas.microsoft.com/office/drawing/2014/main" id="{9830E5E7-2D82-42E2-BEFB-56F6DE5A2862}"/>
              </a:ext>
            </a:extLst>
          </p:cNvPr>
          <p:cNvSpPr/>
          <p:nvPr/>
        </p:nvSpPr>
        <p:spPr>
          <a:xfrm>
            <a:off x="791720" y="4482343"/>
            <a:ext cx="2547257" cy="115183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Rakentamiseen liittyvät palkkakustannukset + vakiosivukuluprosentti </a:t>
            </a:r>
            <a:endParaRPr lang="fi-FI" sz="1600">
              <a:solidFill>
                <a:schemeClr val="tx1"/>
              </a:solidFill>
              <a:ea typeface="Tahoma"/>
              <a:cs typeface="Tahoma"/>
            </a:endParaRPr>
          </a:p>
        </p:txBody>
      </p:sp>
      <p:sp>
        <p:nvSpPr>
          <p:cNvPr id="13" name="Tekstiruutu 12">
            <a:extLst>
              <a:ext uri="{FF2B5EF4-FFF2-40B4-BE49-F238E27FC236}">
                <a16:creationId xmlns:a16="http://schemas.microsoft.com/office/drawing/2014/main" id="{DBE12488-7597-4679-9907-720979DD0D31}"/>
              </a:ext>
            </a:extLst>
          </p:cNvPr>
          <p:cNvSpPr txBox="1"/>
          <p:nvPr/>
        </p:nvSpPr>
        <p:spPr>
          <a:xfrm>
            <a:off x="899700" y="5645676"/>
            <a:ext cx="3124200" cy="215444"/>
          </a:xfrm>
          <a:prstGeom prst="rect">
            <a:avLst/>
          </a:prstGeom>
          <a:noFill/>
          <a:ln>
            <a:noFill/>
          </a:ln>
        </p:spPr>
        <p:txBody>
          <a:bodyPr wrap="square" lIns="0" tIns="0" rIns="0" bIns="0" rtlCol="0">
            <a:spAutoFit/>
          </a:bodyPr>
          <a:lstStyle/>
          <a:p>
            <a:pPr algn="l"/>
            <a:r>
              <a:rPr lang="fi-FI" sz="1400" b="1" i="1"/>
              <a:t>= välittömät kustannukset</a:t>
            </a:r>
          </a:p>
        </p:txBody>
      </p:sp>
      <p:sp>
        <p:nvSpPr>
          <p:cNvPr id="8" name="object 24">
            <a:extLst>
              <a:ext uri="{FF2B5EF4-FFF2-40B4-BE49-F238E27FC236}">
                <a16:creationId xmlns:a16="http://schemas.microsoft.com/office/drawing/2014/main" id="{77B82493-75CE-4796-A9D5-7B4EDB53E948}"/>
              </a:ext>
              <a:ext uri="{C183D7F6-B498-43B3-948B-1728B52AA6E4}">
                <adec:decorative xmlns:adec="http://schemas.microsoft.com/office/drawing/2017/decorative" val="1"/>
              </a:ext>
            </a:extLst>
          </p:cNvPr>
          <p:cNvSpPr/>
          <p:nvPr/>
        </p:nvSpPr>
        <p:spPr>
          <a:xfrm rot="16200000">
            <a:off x="1559313" y="3342729"/>
            <a:ext cx="4294173" cy="270591"/>
          </a:xfrm>
          <a:custGeom>
            <a:avLst/>
            <a:gdLst/>
            <a:ahLst/>
            <a:cxnLst/>
            <a:rect l="l" t="t" r="r" b="b"/>
            <a:pathLst>
              <a:path w="2803525" h="186054">
                <a:moveTo>
                  <a:pt x="2803398" y="0"/>
                </a:moveTo>
                <a:lnTo>
                  <a:pt x="2802180" y="36187"/>
                </a:lnTo>
                <a:lnTo>
                  <a:pt x="2798860" y="65736"/>
                </a:lnTo>
                <a:lnTo>
                  <a:pt x="2793936" y="85658"/>
                </a:lnTo>
                <a:lnTo>
                  <a:pt x="2787904" y="92964"/>
                </a:lnTo>
                <a:lnTo>
                  <a:pt x="1383601" y="92964"/>
                </a:lnTo>
                <a:lnTo>
                  <a:pt x="1377574" y="100269"/>
                </a:lnTo>
                <a:lnTo>
                  <a:pt x="1372649" y="120191"/>
                </a:lnTo>
                <a:lnTo>
                  <a:pt x="1369326" y="149740"/>
                </a:lnTo>
                <a:lnTo>
                  <a:pt x="1368107" y="185928"/>
                </a:lnTo>
                <a:lnTo>
                  <a:pt x="1366890" y="149740"/>
                </a:lnTo>
                <a:lnTo>
                  <a:pt x="1363570" y="120191"/>
                </a:lnTo>
                <a:lnTo>
                  <a:pt x="1358645" y="100269"/>
                </a:lnTo>
                <a:lnTo>
                  <a:pt x="1352613" y="92964"/>
                </a:lnTo>
                <a:lnTo>
                  <a:pt x="15493" y="92964"/>
                </a:lnTo>
                <a:lnTo>
                  <a:pt x="9461" y="85658"/>
                </a:lnTo>
                <a:lnTo>
                  <a:pt x="4537" y="65736"/>
                </a:lnTo>
                <a:lnTo>
                  <a:pt x="1217" y="36187"/>
                </a:lnTo>
                <a:lnTo>
                  <a:pt x="0" y="0"/>
                </a:lnTo>
              </a:path>
            </a:pathLst>
          </a:custGeom>
          <a:ln w="38100">
            <a:solidFill>
              <a:schemeClr val="accent2">
                <a:lumMod val="50000"/>
              </a:schemeClr>
            </a:solidFill>
          </a:ln>
        </p:spPr>
        <p:txBody>
          <a:bodyPr wrap="square" lIns="0" tIns="0" rIns="0" bIns="0" rtlCol="0"/>
          <a:lstStyle/>
          <a:p>
            <a:endParaRPr/>
          </a:p>
        </p:txBody>
      </p:sp>
      <p:sp>
        <p:nvSpPr>
          <p:cNvPr id="9" name="Plusmerkki 8">
            <a:extLst>
              <a:ext uri="{FF2B5EF4-FFF2-40B4-BE49-F238E27FC236}">
                <a16:creationId xmlns:a16="http://schemas.microsoft.com/office/drawing/2014/main" id="{95EEAF90-345F-405D-980B-7E20494B40B0}"/>
              </a:ext>
              <a:ext uri="{C183D7F6-B498-43B3-948B-1728B52AA6E4}">
                <adec:decorative xmlns:adec="http://schemas.microsoft.com/office/drawing/2017/decorative" val="1"/>
              </a:ext>
            </a:extLst>
          </p:cNvPr>
          <p:cNvSpPr/>
          <p:nvPr/>
        </p:nvSpPr>
        <p:spPr>
          <a:xfrm>
            <a:off x="4011494" y="3053354"/>
            <a:ext cx="914400" cy="914400"/>
          </a:xfrm>
          <a:prstGeom prst="mathPlus">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0000"/>
              </a:solidFill>
            </a:endParaRPr>
          </a:p>
        </p:txBody>
      </p:sp>
      <p:sp>
        <p:nvSpPr>
          <p:cNvPr id="10" name="object 11">
            <a:extLst>
              <a:ext uri="{FF2B5EF4-FFF2-40B4-BE49-F238E27FC236}">
                <a16:creationId xmlns:a16="http://schemas.microsoft.com/office/drawing/2014/main" id="{CB5D74C6-19DC-4158-AF78-0BD94B9091D1}"/>
              </a:ext>
            </a:extLst>
          </p:cNvPr>
          <p:cNvSpPr/>
          <p:nvPr/>
        </p:nvSpPr>
        <p:spPr>
          <a:xfrm>
            <a:off x="5187375" y="2442021"/>
            <a:ext cx="3065780" cy="2072005"/>
          </a:xfrm>
          <a:custGeom>
            <a:avLst/>
            <a:gdLst/>
            <a:ahLst/>
            <a:cxnLst/>
            <a:rect l="l" t="t" r="r" b="b"/>
            <a:pathLst>
              <a:path w="3065779" h="2072004">
                <a:moveTo>
                  <a:pt x="2720213" y="0"/>
                </a:moveTo>
                <a:lnTo>
                  <a:pt x="345313" y="0"/>
                </a:lnTo>
                <a:lnTo>
                  <a:pt x="298455" y="3152"/>
                </a:lnTo>
                <a:lnTo>
                  <a:pt x="253513" y="12334"/>
                </a:lnTo>
                <a:lnTo>
                  <a:pt x="210899" y="27135"/>
                </a:lnTo>
                <a:lnTo>
                  <a:pt x="171024" y="47144"/>
                </a:lnTo>
                <a:lnTo>
                  <a:pt x="134300" y="71948"/>
                </a:lnTo>
                <a:lnTo>
                  <a:pt x="101138" y="101138"/>
                </a:lnTo>
                <a:lnTo>
                  <a:pt x="71948" y="134300"/>
                </a:lnTo>
                <a:lnTo>
                  <a:pt x="47144" y="171024"/>
                </a:lnTo>
                <a:lnTo>
                  <a:pt x="27135" y="210899"/>
                </a:lnTo>
                <a:lnTo>
                  <a:pt x="12334" y="253513"/>
                </a:lnTo>
                <a:lnTo>
                  <a:pt x="3152" y="298455"/>
                </a:lnTo>
                <a:lnTo>
                  <a:pt x="0" y="345313"/>
                </a:lnTo>
                <a:lnTo>
                  <a:pt x="0" y="1726564"/>
                </a:lnTo>
                <a:lnTo>
                  <a:pt x="3152" y="1773420"/>
                </a:lnTo>
                <a:lnTo>
                  <a:pt x="12334" y="1818360"/>
                </a:lnTo>
                <a:lnTo>
                  <a:pt x="27135" y="1860973"/>
                </a:lnTo>
                <a:lnTo>
                  <a:pt x="47144" y="1900847"/>
                </a:lnTo>
                <a:lnTo>
                  <a:pt x="71948" y="1937572"/>
                </a:lnTo>
                <a:lnTo>
                  <a:pt x="101138" y="1970735"/>
                </a:lnTo>
                <a:lnTo>
                  <a:pt x="134300" y="1999925"/>
                </a:lnTo>
                <a:lnTo>
                  <a:pt x="171024" y="2024730"/>
                </a:lnTo>
                <a:lnTo>
                  <a:pt x="210899" y="2044740"/>
                </a:lnTo>
                <a:lnTo>
                  <a:pt x="253513" y="2059542"/>
                </a:lnTo>
                <a:lnTo>
                  <a:pt x="298455" y="2068725"/>
                </a:lnTo>
                <a:lnTo>
                  <a:pt x="345313" y="2071877"/>
                </a:lnTo>
                <a:lnTo>
                  <a:pt x="2720213" y="2071877"/>
                </a:lnTo>
                <a:lnTo>
                  <a:pt x="2767070" y="2068725"/>
                </a:lnTo>
                <a:lnTo>
                  <a:pt x="2812012" y="2059543"/>
                </a:lnTo>
                <a:lnTo>
                  <a:pt x="2854626" y="2044742"/>
                </a:lnTo>
                <a:lnTo>
                  <a:pt x="2894501" y="2024733"/>
                </a:lnTo>
                <a:lnTo>
                  <a:pt x="2931225" y="1999929"/>
                </a:lnTo>
                <a:lnTo>
                  <a:pt x="2964387" y="1970739"/>
                </a:lnTo>
                <a:lnTo>
                  <a:pt x="2993577" y="1937577"/>
                </a:lnTo>
                <a:lnTo>
                  <a:pt x="3018381" y="1900853"/>
                </a:lnTo>
                <a:lnTo>
                  <a:pt x="3038390" y="1860978"/>
                </a:lnTo>
                <a:lnTo>
                  <a:pt x="3053191" y="1818364"/>
                </a:lnTo>
                <a:lnTo>
                  <a:pt x="3062373" y="1773422"/>
                </a:lnTo>
                <a:lnTo>
                  <a:pt x="3065526" y="1726564"/>
                </a:lnTo>
                <a:lnTo>
                  <a:pt x="3065526" y="345313"/>
                </a:lnTo>
                <a:lnTo>
                  <a:pt x="3062373" y="298455"/>
                </a:lnTo>
                <a:lnTo>
                  <a:pt x="3053191" y="253513"/>
                </a:lnTo>
                <a:lnTo>
                  <a:pt x="3038390" y="210899"/>
                </a:lnTo>
                <a:lnTo>
                  <a:pt x="3018381" y="171024"/>
                </a:lnTo>
                <a:lnTo>
                  <a:pt x="2993577" y="134300"/>
                </a:lnTo>
                <a:lnTo>
                  <a:pt x="2964387" y="101138"/>
                </a:lnTo>
                <a:lnTo>
                  <a:pt x="2931225" y="71948"/>
                </a:lnTo>
                <a:lnTo>
                  <a:pt x="2894501" y="47144"/>
                </a:lnTo>
                <a:lnTo>
                  <a:pt x="2854626" y="27135"/>
                </a:lnTo>
                <a:lnTo>
                  <a:pt x="2812012" y="12334"/>
                </a:lnTo>
                <a:lnTo>
                  <a:pt x="2767070" y="3152"/>
                </a:lnTo>
                <a:lnTo>
                  <a:pt x="2720213" y="0"/>
                </a:lnTo>
                <a:close/>
              </a:path>
            </a:pathLst>
          </a:custGeom>
          <a:solidFill>
            <a:schemeClr val="accent5"/>
          </a:solidFill>
        </p:spPr>
        <p:txBody>
          <a:bodyPr wrap="square" lIns="0" tIns="0" rIns="0" bIns="0" rtlCol="0" anchor="t"/>
          <a:lstStyle/>
          <a:p>
            <a:endParaRPr lang="fi-FI">
              <a:solidFill>
                <a:schemeClr val="bg1"/>
              </a:solidFill>
            </a:endParaRPr>
          </a:p>
          <a:p>
            <a:pPr algn="ctr"/>
            <a:endParaRPr lang="fi-FI">
              <a:solidFill>
                <a:schemeClr val="bg1"/>
              </a:solidFill>
            </a:endParaRPr>
          </a:p>
          <a:p>
            <a:pPr algn="ctr"/>
            <a:r>
              <a:rPr lang="fi-FI" b="1"/>
              <a:t>Flat rate 1,5 % laskettuna investoinnin </a:t>
            </a:r>
            <a:r>
              <a:rPr lang="fi-FI" b="1" u="sng"/>
              <a:t>kaikista välittömistä kustannuksista</a:t>
            </a:r>
            <a:endParaRPr b="1" u="sng">
              <a:ea typeface="Tahoma"/>
              <a:cs typeface="Tahoma"/>
            </a:endParaRPr>
          </a:p>
        </p:txBody>
      </p:sp>
      <p:sp>
        <p:nvSpPr>
          <p:cNvPr id="15" name="Tekstiruutu 14">
            <a:extLst>
              <a:ext uri="{FF2B5EF4-FFF2-40B4-BE49-F238E27FC236}">
                <a16:creationId xmlns:a16="http://schemas.microsoft.com/office/drawing/2014/main" id="{2BA6A3FF-B20B-4CDC-871A-F40DCB4D2B3B}"/>
              </a:ext>
            </a:extLst>
          </p:cNvPr>
          <p:cNvSpPr txBox="1"/>
          <p:nvPr/>
        </p:nvSpPr>
        <p:spPr>
          <a:xfrm>
            <a:off x="8514636" y="1005949"/>
            <a:ext cx="3432436" cy="5006499"/>
          </a:xfrm>
          <a:prstGeom prst="rect">
            <a:avLst/>
          </a:prstGeom>
          <a:noFill/>
        </p:spPr>
        <p:txBody>
          <a:bodyPr wrap="square">
            <a:spAutoFit/>
          </a:bodyPr>
          <a:lstStyle/>
          <a:p>
            <a:pPr marL="12700" marR="5080">
              <a:lnSpc>
                <a:spcPct val="100000"/>
              </a:lnSpc>
              <a:spcBef>
                <a:spcPts val="100"/>
              </a:spcBef>
            </a:pPr>
            <a:r>
              <a:rPr lang="fi-FI" sz="1500" b="1" spc="-5">
                <a:cs typeface="Arial"/>
              </a:rPr>
              <a:t>Hankkeen </a:t>
            </a:r>
            <a:r>
              <a:rPr lang="fi-FI" sz="1500" b="1">
                <a:cs typeface="Arial"/>
              </a:rPr>
              <a:t>muut </a:t>
            </a:r>
            <a:r>
              <a:rPr lang="fi-FI" sz="1500" b="1" spc="-5">
                <a:cs typeface="Arial"/>
              </a:rPr>
              <a:t>kuin</a:t>
            </a:r>
            <a:r>
              <a:rPr lang="fi-FI" sz="1500" b="1">
                <a:cs typeface="Arial"/>
              </a:rPr>
              <a:t> </a:t>
            </a:r>
            <a:r>
              <a:rPr lang="fi-FI" sz="1500" b="1" spc="-5">
                <a:cs typeface="Arial"/>
              </a:rPr>
              <a:t>välittömät</a:t>
            </a:r>
            <a:r>
              <a:rPr lang="fi-FI" sz="1500" b="1" spc="-80">
                <a:cs typeface="Arial"/>
              </a:rPr>
              <a:t> </a:t>
            </a:r>
            <a:r>
              <a:rPr lang="fi-FI" sz="1500" b="1" spc="-5">
                <a:cs typeface="Arial"/>
              </a:rPr>
              <a:t>kustannukset </a:t>
            </a:r>
            <a:r>
              <a:rPr lang="fi-FI" sz="1500" b="1" spc="-484">
                <a:cs typeface="Arial"/>
              </a:rPr>
              <a:t> </a:t>
            </a:r>
            <a:r>
              <a:rPr lang="fi-FI" sz="1500" b="1" spc="-5">
                <a:cs typeface="Arial"/>
              </a:rPr>
              <a:t>korvataan</a:t>
            </a:r>
            <a:r>
              <a:rPr lang="fi-FI" sz="1500" b="1" spc="-20">
                <a:cs typeface="Arial"/>
              </a:rPr>
              <a:t> </a:t>
            </a:r>
            <a:r>
              <a:rPr lang="fi-FI" sz="1500" b="1" spc="-5">
                <a:cs typeface="Arial"/>
              </a:rPr>
              <a:t>1,5</a:t>
            </a:r>
            <a:r>
              <a:rPr lang="fi-FI" sz="1500" b="1" spc="-10">
                <a:cs typeface="Arial"/>
              </a:rPr>
              <a:t> </a:t>
            </a:r>
            <a:r>
              <a:rPr lang="fi-FI" sz="1500" b="1" spc="-5">
                <a:cs typeface="Arial"/>
              </a:rPr>
              <a:t>%</a:t>
            </a:r>
            <a:r>
              <a:rPr lang="fi-FI" sz="1500" b="1" spc="-10">
                <a:cs typeface="Arial"/>
              </a:rPr>
              <a:t> </a:t>
            </a:r>
            <a:r>
              <a:rPr lang="fi-FI" sz="1500" b="1" spc="-5" err="1">
                <a:cs typeface="Arial"/>
              </a:rPr>
              <a:t>flat</a:t>
            </a:r>
            <a:r>
              <a:rPr lang="fi-FI" sz="1500" b="1" spc="-10">
                <a:cs typeface="Arial"/>
              </a:rPr>
              <a:t> </a:t>
            </a:r>
            <a:r>
              <a:rPr lang="fi-FI" sz="1500" b="1" spc="-5" err="1">
                <a:cs typeface="Arial"/>
              </a:rPr>
              <a:t>rate</a:t>
            </a:r>
            <a:r>
              <a:rPr lang="fi-FI" sz="1500" b="1" spc="-5">
                <a:cs typeface="Arial"/>
              </a:rPr>
              <a:t> -osuudella</a:t>
            </a:r>
          </a:p>
          <a:p>
            <a:pPr marL="298450" marR="5080" indent="-285750">
              <a:lnSpc>
                <a:spcPct val="100000"/>
              </a:lnSpc>
              <a:spcBef>
                <a:spcPts val="100"/>
              </a:spcBef>
              <a:buFontTx/>
              <a:buChar char="-"/>
            </a:pPr>
            <a:r>
              <a:rPr lang="fi-FI" sz="1400" spc="-5">
                <a:cs typeface="Arial"/>
              </a:rPr>
              <a:t>Ennen hakemuksen jättämistä syntyneet suunnittelukustannukset</a:t>
            </a:r>
          </a:p>
          <a:p>
            <a:pPr marL="298450" marR="5080" indent="-285750">
              <a:lnSpc>
                <a:spcPct val="100000"/>
              </a:lnSpc>
              <a:spcBef>
                <a:spcPts val="100"/>
              </a:spcBef>
              <a:buFontTx/>
              <a:buChar char="-"/>
            </a:pPr>
            <a:r>
              <a:rPr lang="fi-FI" sz="1400" spc="-5">
                <a:cs typeface="Arial"/>
              </a:rPr>
              <a:t>Työterveyskustannukset</a:t>
            </a:r>
          </a:p>
          <a:p>
            <a:pPr marL="298450" marR="5080" indent="-285750">
              <a:lnSpc>
                <a:spcPct val="100000"/>
              </a:lnSpc>
              <a:spcBef>
                <a:spcPts val="100"/>
              </a:spcBef>
              <a:buFontTx/>
              <a:buChar char="-"/>
            </a:pPr>
            <a:r>
              <a:rPr lang="fi-FI" sz="1400" spc="-5">
                <a:cs typeface="Arial"/>
              </a:rPr>
              <a:t>Hallinnolliset menot</a:t>
            </a:r>
          </a:p>
          <a:p>
            <a:pPr marL="298450" marR="5080" indent="-285750">
              <a:spcBef>
                <a:spcPts val="100"/>
              </a:spcBef>
              <a:buFontTx/>
              <a:buChar char="-"/>
            </a:pPr>
            <a:r>
              <a:rPr lang="fi-FI" sz="1400" spc="-5">
                <a:cs typeface="Arial"/>
              </a:rPr>
              <a:t>Hankkeen tiedotus- ja viestintämenot</a:t>
            </a:r>
          </a:p>
          <a:p>
            <a:pPr marL="298450" marR="5080" indent="-285750">
              <a:spcBef>
                <a:spcPts val="100"/>
              </a:spcBef>
              <a:buFontTx/>
              <a:buChar char="-"/>
            </a:pPr>
            <a:r>
              <a:rPr lang="fi-FI" sz="1400" spc="-5">
                <a:cs typeface="Arial"/>
              </a:rPr>
              <a:t>Matkakustannukset</a:t>
            </a:r>
          </a:p>
          <a:p>
            <a:pPr marL="298450" marR="5080" indent="-285750">
              <a:lnSpc>
                <a:spcPct val="100000"/>
              </a:lnSpc>
              <a:spcBef>
                <a:spcPts val="100"/>
              </a:spcBef>
              <a:buFontTx/>
              <a:buChar char="-"/>
            </a:pPr>
            <a:r>
              <a:rPr lang="fi-FI" sz="1400">
                <a:cs typeface="Arial"/>
              </a:rPr>
              <a:t>Koneiden ja kaluston asentamiseen liittyvät palkkakustannukset</a:t>
            </a:r>
          </a:p>
          <a:p>
            <a:pPr marL="298450" marR="5080" indent="-285750">
              <a:lnSpc>
                <a:spcPct val="100000"/>
              </a:lnSpc>
              <a:spcBef>
                <a:spcPts val="100"/>
              </a:spcBef>
              <a:buFontTx/>
              <a:buChar char="-"/>
            </a:pPr>
            <a:r>
              <a:rPr lang="fi-FI" sz="1400">
                <a:cs typeface="Arial"/>
              </a:rPr>
              <a:t>Koneiden ja laitteiden käyttöönottoon liittyvät erilliset kustannukset</a:t>
            </a:r>
          </a:p>
          <a:p>
            <a:pPr marL="298450" marR="5080" indent="-285750">
              <a:lnSpc>
                <a:spcPct val="100000"/>
              </a:lnSpc>
              <a:spcBef>
                <a:spcPts val="100"/>
              </a:spcBef>
              <a:buFontTx/>
              <a:buChar char="-"/>
            </a:pPr>
            <a:r>
              <a:rPr lang="fi-FI" sz="1400">
                <a:cs typeface="Arial"/>
              </a:rPr>
              <a:t>Pienhankinnoista aiheutuvat kustannukset</a:t>
            </a:r>
          </a:p>
          <a:p>
            <a:pPr marL="298450" marR="5080" indent="-285750">
              <a:lnSpc>
                <a:spcPct val="100000"/>
              </a:lnSpc>
              <a:spcBef>
                <a:spcPts val="100"/>
              </a:spcBef>
              <a:buFontTx/>
              <a:buChar char="-"/>
            </a:pPr>
            <a:r>
              <a:rPr lang="fi-FI" sz="1400">
                <a:cs typeface="Arial"/>
              </a:rPr>
              <a:t>Kiinteistön ostamisesta tai vuokraamisesta aiheutuvat kustannukset</a:t>
            </a:r>
          </a:p>
          <a:p>
            <a:pPr marL="298450" marR="5080" indent="-285750">
              <a:lnSpc>
                <a:spcPct val="100000"/>
              </a:lnSpc>
              <a:spcBef>
                <a:spcPts val="100"/>
              </a:spcBef>
              <a:buFontTx/>
              <a:buChar char="-"/>
            </a:pPr>
            <a:r>
              <a:rPr lang="fi-FI" sz="1400">
                <a:cs typeface="Arial"/>
              </a:rPr>
              <a:t>Rakennusaikaisesta siivouksesta, lämmityksestä sekä sähkön ja veden käytöstä aiheutuvat erilliset kustannukset</a:t>
            </a:r>
          </a:p>
        </p:txBody>
      </p:sp>
    </p:spTree>
    <p:extLst>
      <p:ext uri="{BB962C8B-B14F-4D97-AF65-F5344CB8AC3E}">
        <p14:creationId xmlns:p14="http://schemas.microsoft.com/office/powerpoint/2010/main" val="339868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16B75FA5-8014-445D-A2C4-3418DA2460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2921" y="-501029"/>
            <a:ext cx="3244300" cy="3244300"/>
          </a:xfrm>
          <a:prstGeom prst="rect">
            <a:avLst/>
          </a:prstGeom>
        </p:spPr>
      </p:pic>
      <p:sp>
        <p:nvSpPr>
          <p:cNvPr id="4" name="Otsikko 3">
            <a:extLst>
              <a:ext uri="{FF2B5EF4-FFF2-40B4-BE49-F238E27FC236}">
                <a16:creationId xmlns:a16="http://schemas.microsoft.com/office/drawing/2014/main" id="{D56372C1-980A-48FD-9DFC-FEEC3DF680BA}"/>
              </a:ext>
            </a:extLst>
          </p:cNvPr>
          <p:cNvSpPr txBox="1">
            <a:spLocks noGrp="1"/>
          </p:cNvSpPr>
          <p:nvPr>
            <p:ph type="title" idx="4294967295"/>
          </p:nvPr>
        </p:nvSpPr>
        <p:spPr>
          <a:xfrm>
            <a:off x="621749" y="385817"/>
            <a:ext cx="9864668"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600">
                <a:ea typeface="+mn-ea"/>
                <a:cs typeface="+mn-cs"/>
              </a:rPr>
              <a:t>Tukitasot, yrityksen kehittämisavustus</a:t>
            </a:r>
            <a:endParaRPr kumimoji="0" lang="fi-FI" sz="1400" b="0" i="0" u="none" strike="noStrike" kern="1200" cap="none" spc="0" normalizeH="0" baseline="0" noProof="0">
              <a:ln>
                <a:noFill/>
              </a:ln>
              <a:solidFill>
                <a:srgbClr val="FF0000"/>
              </a:solidFill>
              <a:effectLst/>
              <a:uLnTx/>
              <a:uFillTx/>
              <a:latin typeface="+mj-lt"/>
              <a:ea typeface="Tahoma"/>
              <a:cs typeface="Tahoma"/>
            </a:endParaRPr>
          </a:p>
        </p:txBody>
      </p:sp>
      <p:graphicFrame>
        <p:nvGraphicFramePr>
          <p:cNvPr id="5" name="Taulukko 7">
            <a:extLst>
              <a:ext uri="{FF2B5EF4-FFF2-40B4-BE49-F238E27FC236}">
                <a16:creationId xmlns:a16="http://schemas.microsoft.com/office/drawing/2014/main" id="{465D641F-12B3-41D1-B6AA-EBC0CDFFF67D}"/>
              </a:ext>
            </a:extLst>
          </p:cNvPr>
          <p:cNvGraphicFramePr>
            <a:graphicFrameLocks noGrp="1"/>
          </p:cNvGraphicFramePr>
          <p:nvPr>
            <p:extLst>
              <p:ext uri="{D42A27DB-BD31-4B8C-83A1-F6EECF244321}">
                <p14:modId xmlns:p14="http://schemas.microsoft.com/office/powerpoint/2010/main" val="789229420"/>
              </p:ext>
            </p:extLst>
          </p:nvPr>
        </p:nvGraphicFramePr>
        <p:xfrm>
          <a:off x="621749" y="1673614"/>
          <a:ext cx="8315529" cy="1219193"/>
        </p:xfrm>
        <a:graphic>
          <a:graphicData uri="http://schemas.openxmlformats.org/drawingml/2006/table">
            <a:tbl>
              <a:tblPr firstRow="1" bandRow="1">
                <a:tableStyleId>{5C22544A-7EE6-4342-B048-85BDC9FD1C3A}</a:tableStyleId>
              </a:tblPr>
              <a:tblGrid>
                <a:gridCol w="2278350">
                  <a:extLst>
                    <a:ext uri="{9D8B030D-6E8A-4147-A177-3AD203B41FA5}">
                      <a16:colId xmlns:a16="http://schemas.microsoft.com/office/drawing/2014/main" val="2122611252"/>
                    </a:ext>
                  </a:extLst>
                </a:gridCol>
                <a:gridCol w="2278350">
                  <a:extLst>
                    <a:ext uri="{9D8B030D-6E8A-4147-A177-3AD203B41FA5}">
                      <a16:colId xmlns:a16="http://schemas.microsoft.com/office/drawing/2014/main" val="4223900075"/>
                    </a:ext>
                  </a:extLst>
                </a:gridCol>
                <a:gridCol w="1817358">
                  <a:extLst>
                    <a:ext uri="{9D8B030D-6E8A-4147-A177-3AD203B41FA5}">
                      <a16:colId xmlns:a16="http://schemas.microsoft.com/office/drawing/2014/main" val="770316230"/>
                    </a:ext>
                  </a:extLst>
                </a:gridCol>
                <a:gridCol w="1941471">
                  <a:extLst>
                    <a:ext uri="{9D8B030D-6E8A-4147-A177-3AD203B41FA5}">
                      <a16:colId xmlns:a16="http://schemas.microsoft.com/office/drawing/2014/main" val="4109304592"/>
                    </a:ext>
                  </a:extLst>
                </a:gridCol>
              </a:tblGrid>
              <a:tr h="408414">
                <a:tc gridSpan="4">
                  <a:txBody>
                    <a:bodyPr/>
                    <a:lstStyle/>
                    <a:p>
                      <a:pPr algn="ctr"/>
                      <a:r>
                        <a:rPr lang="fi-FI" sz="2000"/>
                        <a:t>Investoinnit</a:t>
                      </a:r>
                      <a:endParaRPr lang="fi-FI" sz="1600"/>
                    </a:p>
                  </a:txBody>
                  <a:tcPr>
                    <a:solidFill>
                      <a:schemeClr val="accent1">
                        <a:lumMod val="50000"/>
                      </a:schemeClr>
                    </a:solidFill>
                  </a:tcPr>
                </a:tc>
                <a:tc hMerge="1">
                  <a:txBody>
                    <a:bodyPr/>
                    <a:lstStyle/>
                    <a:p>
                      <a:pPr algn="ctr"/>
                      <a:r>
                        <a:rPr lang="fi-FI" sz="2000"/>
                        <a:t>Investoinnit</a:t>
                      </a:r>
                      <a:endParaRPr lang="fi-FI" sz="1600"/>
                    </a:p>
                  </a:txBody>
                  <a:tcPr>
                    <a:solidFill>
                      <a:schemeClr val="accent1">
                        <a:lumMod val="50000"/>
                      </a:schemeClr>
                    </a:solidFill>
                  </a:tcPr>
                </a:tc>
                <a:tc hMerge="1">
                  <a:txBody>
                    <a:bodyPr/>
                    <a:lstStyle/>
                    <a:p>
                      <a:endParaRPr lang="fi-FI"/>
                    </a:p>
                  </a:txBody>
                  <a:tcPr>
                    <a:solidFill>
                      <a:schemeClr val="accent1">
                        <a:lumMod val="50000"/>
                      </a:schemeClr>
                    </a:solidFill>
                  </a:tcPr>
                </a:tc>
                <a:tc hMerge="1">
                  <a:txBody>
                    <a:bodyPr/>
                    <a:lstStyle/>
                    <a:p>
                      <a:endParaRPr lang="fi-FI"/>
                    </a:p>
                  </a:txBody>
                  <a:tcPr>
                    <a:solidFill>
                      <a:schemeClr val="accent1">
                        <a:lumMod val="50000"/>
                      </a:schemeClr>
                    </a:solidFill>
                  </a:tcPr>
                </a:tc>
                <a:extLst>
                  <a:ext uri="{0D108BD9-81ED-4DB2-BD59-A6C34878D82A}">
                    <a16:rowId xmlns:a16="http://schemas.microsoft.com/office/drawing/2014/main" val="822456864"/>
                  </a:ext>
                </a:extLst>
              </a:tr>
              <a:tr h="400997">
                <a:tc>
                  <a:txBody>
                    <a:bodyPr/>
                    <a:lstStyle/>
                    <a:p>
                      <a:pPr algn="ctr"/>
                      <a:endParaRPr lang="fi-FI" sz="1600"/>
                    </a:p>
                  </a:txBody>
                  <a:tcPr/>
                </a:tc>
                <a:tc>
                  <a:txBody>
                    <a:bodyPr/>
                    <a:lstStyle/>
                    <a:p>
                      <a:pPr algn="ctr"/>
                      <a:r>
                        <a:rPr lang="fi-FI" sz="1600"/>
                        <a:t>Pienyritys</a:t>
                      </a:r>
                    </a:p>
                  </a:txBody>
                  <a:tcPr/>
                </a:tc>
                <a:tc>
                  <a:txBody>
                    <a:bodyPr/>
                    <a:lstStyle/>
                    <a:p>
                      <a:pPr algn="ctr"/>
                      <a:r>
                        <a:rPr lang="fi-FI" sz="1600"/>
                        <a:t>Keskisuuri yritys </a:t>
                      </a:r>
                    </a:p>
                  </a:txBody>
                  <a:tcPr/>
                </a:tc>
                <a:tc>
                  <a:txBody>
                    <a:bodyPr/>
                    <a:lstStyle/>
                    <a:p>
                      <a:pPr algn="ctr"/>
                      <a:r>
                        <a:rPr lang="fi-FI" sz="1600"/>
                        <a:t>Suuryritys (EAKR)</a:t>
                      </a:r>
                    </a:p>
                  </a:txBody>
                  <a:tcPr/>
                </a:tc>
                <a:extLst>
                  <a:ext uri="{0D108BD9-81ED-4DB2-BD59-A6C34878D82A}">
                    <a16:rowId xmlns:a16="http://schemas.microsoft.com/office/drawing/2014/main" val="1756604529"/>
                  </a:ext>
                </a:extLst>
              </a:tr>
              <a:tr h="409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t>Tukialue 1</a:t>
                      </a:r>
                    </a:p>
                  </a:txBody>
                  <a:tcPr/>
                </a:tc>
                <a:tc>
                  <a:txBody>
                    <a:bodyPr/>
                    <a:lstStyle/>
                    <a:p>
                      <a:pPr algn="ctr"/>
                      <a:r>
                        <a:rPr lang="fi-FI" sz="1600"/>
                        <a:t>40 %</a:t>
                      </a:r>
                    </a:p>
                  </a:txBody>
                  <a:tcPr/>
                </a:tc>
                <a:tc>
                  <a:txBody>
                    <a:bodyPr/>
                    <a:lstStyle/>
                    <a:p>
                      <a:pPr algn="ctr"/>
                      <a:r>
                        <a:rPr lang="fi-FI" sz="1600"/>
                        <a:t>30 %</a:t>
                      </a:r>
                    </a:p>
                  </a:txBody>
                  <a:tcPr/>
                </a:tc>
                <a:tc>
                  <a:txBody>
                    <a:bodyPr/>
                    <a:lstStyle/>
                    <a:p>
                      <a:pPr algn="ctr"/>
                      <a:r>
                        <a:rPr lang="fi-FI" sz="1600"/>
                        <a:t>20 %</a:t>
                      </a:r>
                    </a:p>
                  </a:txBody>
                  <a:tcPr/>
                </a:tc>
                <a:extLst>
                  <a:ext uri="{0D108BD9-81ED-4DB2-BD59-A6C34878D82A}">
                    <a16:rowId xmlns:a16="http://schemas.microsoft.com/office/drawing/2014/main" val="1715946348"/>
                  </a:ext>
                </a:extLst>
              </a:tr>
            </a:tbl>
          </a:graphicData>
        </a:graphic>
      </p:graphicFrame>
      <p:sp>
        <p:nvSpPr>
          <p:cNvPr id="9" name="Tekstiruutu 8">
            <a:extLst>
              <a:ext uri="{FF2B5EF4-FFF2-40B4-BE49-F238E27FC236}">
                <a16:creationId xmlns:a16="http://schemas.microsoft.com/office/drawing/2014/main" id="{CCAFAC0F-EFCD-4E3A-9945-B3094895E4DE}"/>
              </a:ext>
            </a:extLst>
          </p:cNvPr>
          <p:cNvSpPr txBox="1"/>
          <p:nvPr/>
        </p:nvSpPr>
        <p:spPr>
          <a:xfrm>
            <a:off x="621748" y="3399968"/>
            <a:ext cx="8315529"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1" u="none" strike="noStrike" kern="1200" cap="none" spc="0" normalizeH="0" baseline="0" noProof="0">
                <a:ln>
                  <a:noFill/>
                </a:ln>
                <a:solidFill>
                  <a:srgbClr val="000000"/>
                </a:solidFill>
                <a:effectLst/>
                <a:uLnTx/>
                <a:uFillTx/>
                <a:latin typeface="Tahoma"/>
                <a:ea typeface="+mn-ea"/>
                <a:cs typeface="+mn-cs"/>
              </a:rPr>
              <a:t>ELY-keskus voi harkintansa mukaan käyttää myös enimmäistukitasoa alhaisempaa tukitasoa.</a:t>
            </a:r>
          </a:p>
        </p:txBody>
      </p:sp>
      <p:graphicFrame>
        <p:nvGraphicFramePr>
          <p:cNvPr id="6" name="Taulukko 5">
            <a:extLst>
              <a:ext uri="{FF2B5EF4-FFF2-40B4-BE49-F238E27FC236}">
                <a16:creationId xmlns:a16="http://schemas.microsoft.com/office/drawing/2014/main" id="{96E7C154-FC6B-4674-A1C3-627F526749A5}"/>
              </a:ext>
            </a:extLst>
          </p:cNvPr>
          <p:cNvGraphicFramePr>
            <a:graphicFrameLocks noGrp="1"/>
          </p:cNvGraphicFramePr>
          <p:nvPr>
            <p:extLst>
              <p:ext uri="{D42A27DB-BD31-4B8C-83A1-F6EECF244321}">
                <p14:modId xmlns:p14="http://schemas.microsoft.com/office/powerpoint/2010/main" val="2918112242"/>
              </p:ext>
            </p:extLst>
          </p:nvPr>
        </p:nvGraphicFramePr>
        <p:xfrm>
          <a:off x="621742" y="4059617"/>
          <a:ext cx="8315535" cy="1124769"/>
        </p:xfrm>
        <a:graphic>
          <a:graphicData uri="http://schemas.openxmlformats.org/drawingml/2006/table">
            <a:tbl>
              <a:tblPr firstRow="1" bandRow="1">
                <a:tableStyleId>{5C22544A-7EE6-4342-B048-85BDC9FD1C3A}</a:tableStyleId>
              </a:tblPr>
              <a:tblGrid>
                <a:gridCol w="2771845">
                  <a:extLst>
                    <a:ext uri="{9D8B030D-6E8A-4147-A177-3AD203B41FA5}">
                      <a16:colId xmlns:a16="http://schemas.microsoft.com/office/drawing/2014/main" val="4223900075"/>
                    </a:ext>
                  </a:extLst>
                </a:gridCol>
                <a:gridCol w="2771845">
                  <a:extLst>
                    <a:ext uri="{9D8B030D-6E8A-4147-A177-3AD203B41FA5}">
                      <a16:colId xmlns:a16="http://schemas.microsoft.com/office/drawing/2014/main" val="770316230"/>
                    </a:ext>
                  </a:extLst>
                </a:gridCol>
                <a:gridCol w="2771845">
                  <a:extLst>
                    <a:ext uri="{9D8B030D-6E8A-4147-A177-3AD203B41FA5}">
                      <a16:colId xmlns:a16="http://schemas.microsoft.com/office/drawing/2014/main" val="4109304592"/>
                    </a:ext>
                  </a:extLst>
                </a:gridCol>
              </a:tblGrid>
              <a:tr h="419405">
                <a:tc gridSpan="3">
                  <a:txBody>
                    <a:bodyPr/>
                    <a:lstStyle/>
                    <a:p>
                      <a:pPr algn="ctr"/>
                      <a:r>
                        <a:rPr lang="fi-FI" sz="2000"/>
                        <a:t>Kehittäminen </a:t>
                      </a:r>
                      <a:endParaRPr lang="fi-FI" sz="1600"/>
                    </a:p>
                  </a:txBody>
                  <a:tcPr>
                    <a:solidFill>
                      <a:schemeClr val="accent1">
                        <a:lumMod val="50000"/>
                      </a:schemeClr>
                    </a:solidFill>
                  </a:tcPr>
                </a:tc>
                <a:tc hMerge="1">
                  <a:txBody>
                    <a:bodyPr/>
                    <a:lstStyle/>
                    <a:p>
                      <a:endParaRPr lang="fi-FI"/>
                    </a:p>
                  </a:txBody>
                  <a:tcPr>
                    <a:solidFill>
                      <a:schemeClr val="accent1">
                        <a:lumMod val="50000"/>
                      </a:schemeClr>
                    </a:solidFill>
                  </a:tcPr>
                </a:tc>
                <a:tc hMerge="1">
                  <a:txBody>
                    <a:bodyPr/>
                    <a:lstStyle/>
                    <a:p>
                      <a:endParaRPr lang="fi-FI"/>
                    </a:p>
                  </a:txBody>
                  <a:tcPr>
                    <a:solidFill>
                      <a:schemeClr val="accent1">
                        <a:lumMod val="50000"/>
                      </a:schemeClr>
                    </a:solidFill>
                  </a:tcPr>
                </a:tc>
                <a:extLst>
                  <a:ext uri="{0D108BD9-81ED-4DB2-BD59-A6C34878D82A}">
                    <a16:rowId xmlns:a16="http://schemas.microsoft.com/office/drawing/2014/main" val="822456864"/>
                  </a:ext>
                </a:extLst>
              </a:tr>
              <a:tr h="352682">
                <a:tc>
                  <a:txBody>
                    <a:bodyPr/>
                    <a:lstStyle/>
                    <a:p>
                      <a:pPr algn="ctr"/>
                      <a:r>
                        <a:rPr lang="fi-FI" sz="1600"/>
                        <a:t>Pienyritys</a:t>
                      </a:r>
                    </a:p>
                  </a:txBody>
                  <a:tcPr/>
                </a:tc>
                <a:tc>
                  <a:txBody>
                    <a:bodyPr/>
                    <a:lstStyle/>
                    <a:p>
                      <a:pPr algn="ctr"/>
                      <a:r>
                        <a:rPr lang="fi-FI" sz="1600"/>
                        <a:t>Keskisuuri yritys </a:t>
                      </a:r>
                    </a:p>
                  </a:txBody>
                  <a:tcPr/>
                </a:tc>
                <a:tc>
                  <a:txBody>
                    <a:bodyPr/>
                    <a:lstStyle/>
                    <a:p>
                      <a:pPr algn="ctr"/>
                      <a:r>
                        <a:rPr lang="fi-FI" sz="1600"/>
                        <a:t>Suuryritys</a:t>
                      </a:r>
                    </a:p>
                  </a:txBody>
                  <a:tcPr/>
                </a:tc>
                <a:extLst>
                  <a:ext uri="{0D108BD9-81ED-4DB2-BD59-A6C34878D82A}">
                    <a16:rowId xmlns:a16="http://schemas.microsoft.com/office/drawing/2014/main" val="1756604529"/>
                  </a:ext>
                </a:extLst>
              </a:tr>
              <a:tr h="352682">
                <a:tc>
                  <a:txBody>
                    <a:bodyPr/>
                    <a:lstStyle/>
                    <a:p>
                      <a:pPr algn="ctr"/>
                      <a:r>
                        <a:rPr lang="fi-FI" sz="1600"/>
                        <a:t>50 %</a:t>
                      </a:r>
                    </a:p>
                  </a:txBody>
                  <a:tcPr/>
                </a:tc>
                <a:tc>
                  <a:txBody>
                    <a:bodyPr/>
                    <a:lstStyle/>
                    <a:p>
                      <a:pPr algn="ctr"/>
                      <a:r>
                        <a:rPr lang="fi-FI" sz="1600"/>
                        <a:t>50 %</a:t>
                      </a:r>
                    </a:p>
                  </a:txBody>
                  <a:tcPr/>
                </a:tc>
                <a:tc>
                  <a:txBody>
                    <a:bodyPr/>
                    <a:lstStyle/>
                    <a:p>
                      <a:pPr algn="ctr"/>
                      <a:r>
                        <a:rPr lang="fi-FI" sz="1600"/>
                        <a:t>-</a:t>
                      </a:r>
                    </a:p>
                  </a:txBody>
                  <a:tcPr/>
                </a:tc>
                <a:extLst>
                  <a:ext uri="{0D108BD9-81ED-4DB2-BD59-A6C34878D82A}">
                    <a16:rowId xmlns:a16="http://schemas.microsoft.com/office/drawing/2014/main" val="1715946348"/>
                  </a:ext>
                </a:extLst>
              </a:tr>
            </a:tbl>
          </a:graphicData>
        </a:graphic>
      </p:graphicFrame>
      <p:sp>
        <p:nvSpPr>
          <p:cNvPr id="12" name="Tekstiruutu 11">
            <a:extLst>
              <a:ext uri="{FF2B5EF4-FFF2-40B4-BE49-F238E27FC236}">
                <a16:creationId xmlns:a16="http://schemas.microsoft.com/office/drawing/2014/main" id="{C1A10035-F364-4C61-8C49-820887E18BB1}"/>
              </a:ext>
            </a:extLst>
          </p:cNvPr>
          <p:cNvSpPr txBox="1"/>
          <p:nvPr/>
        </p:nvSpPr>
        <p:spPr>
          <a:xfrm>
            <a:off x="9436387" y="2383619"/>
            <a:ext cx="2658148" cy="1077218"/>
          </a:xfrm>
          <a:prstGeom prst="rect">
            <a:avLst/>
          </a:prstGeom>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a:ln>
                <a:noFill/>
              </a:ln>
              <a:solidFill>
                <a:srgbClr val="000000"/>
              </a:solidFill>
              <a:effectLst/>
              <a:uLnTx/>
              <a:uFillTx/>
              <a:latin typeface="Tahoma"/>
              <a:ea typeface="Tahoma"/>
              <a:cs typeface="Tahoma"/>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fi-FI" sz="1400" b="0" i="0" u="none" strike="noStrike" kern="1200" cap="none" spc="0" normalizeH="0" baseline="0" noProof="0">
              <a:ln>
                <a:noFill/>
              </a:ln>
              <a:solidFill>
                <a:srgbClr val="000000"/>
              </a:solidFill>
              <a:effectLst/>
              <a:uLnTx/>
              <a:uFillTx/>
              <a:latin typeface="Tahoma"/>
              <a:ea typeface="Tahoma"/>
              <a:cs typeface="Tahoma"/>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fi-FI" sz="1400" b="0" i="0" u="none" strike="noStrike" kern="1200" cap="none" spc="0" normalizeH="0" baseline="0" noProof="0">
              <a:ln>
                <a:noFill/>
              </a:ln>
              <a:solidFill>
                <a:srgbClr val="FFFFFF"/>
              </a:solidFill>
              <a:effectLst/>
              <a:uLnTx/>
              <a:uFillTx/>
              <a:latin typeface="Tahoma"/>
              <a:ea typeface="+mn-ea"/>
              <a:cs typeface="+mn-cs"/>
            </a:endParaRPr>
          </a:p>
        </p:txBody>
      </p:sp>
      <p:sp>
        <p:nvSpPr>
          <p:cNvPr id="3" name="Tekstiruutu 2">
            <a:extLst>
              <a:ext uri="{FF2B5EF4-FFF2-40B4-BE49-F238E27FC236}">
                <a16:creationId xmlns:a16="http://schemas.microsoft.com/office/drawing/2014/main" id="{3A49DD20-BE13-DB63-206D-8309094D1A00}"/>
              </a:ext>
            </a:extLst>
          </p:cNvPr>
          <p:cNvSpPr txBox="1"/>
          <p:nvPr/>
        </p:nvSpPr>
        <p:spPr>
          <a:xfrm>
            <a:off x="9670055" y="2545814"/>
            <a:ext cx="2423711"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1600" b="1" i="1">
                <a:ea typeface="Tahoma"/>
                <a:cs typeface="Tahoma"/>
              </a:rPr>
              <a:t>Avustuksesta voidaan maksaa ennakkona enintään 30 %.</a:t>
            </a:r>
          </a:p>
        </p:txBody>
      </p:sp>
    </p:spTree>
    <p:extLst>
      <p:ext uri="{BB962C8B-B14F-4D97-AF65-F5344CB8AC3E}">
        <p14:creationId xmlns:p14="http://schemas.microsoft.com/office/powerpoint/2010/main" val="359842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9B65F11-1BF5-C827-F283-3D72873718A0}"/>
              </a:ext>
            </a:extLst>
          </p:cNvPr>
          <p:cNvSpPr>
            <a:spLocks noGrp="1"/>
          </p:cNvSpPr>
          <p:nvPr>
            <p:ph idx="1"/>
          </p:nvPr>
        </p:nvSpPr>
        <p:spPr>
          <a:xfrm>
            <a:off x="838200" y="1207008"/>
            <a:ext cx="10644553" cy="4764024"/>
          </a:xfrm>
        </p:spPr>
        <p:txBody>
          <a:bodyPr vert="horz" lIns="0" tIns="0" rIns="0" bIns="0" rtlCol="0" anchor="t">
            <a:noAutofit/>
          </a:bodyPr>
          <a:lstStyle/>
          <a:p>
            <a:r>
              <a:rPr lang="fi-FI" sz="1600">
                <a:solidFill>
                  <a:srgbClr val="000000"/>
                </a:solidFill>
                <a:ea typeface="Calibri"/>
              </a:rPr>
              <a:t>K</a:t>
            </a:r>
            <a:r>
              <a:rPr lang="fi-FI" sz="1600">
                <a:solidFill>
                  <a:srgbClr val="000000"/>
                </a:solidFill>
                <a:effectLst/>
                <a:ea typeface="Calibri"/>
              </a:rPr>
              <a:t>ertakorvausmallilla voidaan rahoittaa </a:t>
            </a:r>
            <a:r>
              <a:rPr lang="fi-FI" sz="1600" b="1">
                <a:solidFill>
                  <a:srgbClr val="000000"/>
                </a:solidFill>
                <a:effectLst/>
                <a:ea typeface="Calibri"/>
              </a:rPr>
              <a:t>kasvuselvityshankkeita</a:t>
            </a:r>
            <a:r>
              <a:rPr lang="fi-FI" sz="1600">
                <a:solidFill>
                  <a:srgbClr val="000000"/>
                </a:solidFill>
                <a:effectLst/>
                <a:ea typeface="Calibri"/>
              </a:rPr>
              <a:t>, joilla selvitetään yrityksen uuden liiketoiminnan käynnistämis- ja kasvumahdollisuuksia.</a:t>
            </a:r>
            <a:r>
              <a:rPr lang="fi-FI" sz="1600">
                <a:solidFill>
                  <a:srgbClr val="000000"/>
                </a:solidFill>
                <a:ea typeface="Calibri"/>
              </a:rPr>
              <a:t> </a:t>
            </a:r>
            <a:endParaRPr lang="fi-FI" sz="1600">
              <a:solidFill>
                <a:srgbClr val="000000"/>
              </a:solidFill>
              <a:effectLst/>
              <a:ea typeface="Calibri"/>
            </a:endParaRPr>
          </a:p>
          <a:p>
            <a:r>
              <a:rPr lang="fi-FI" sz="1600">
                <a:solidFill>
                  <a:srgbClr val="000000"/>
                </a:solidFill>
                <a:effectLst/>
                <a:ea typeface="Calibri"/>
              </a:rPr>
              <a:t>Tavoitteena on, että </a:t>
            </a:r>
            <a:r>
              <a:rPr lang="fi-FI" sz="1600">
                <a:solidFill>
                  <a:srgbClr val="000000"/>
                </a:solidFill>
                <a:ea typeface="Calibri"/>
              </a:rPr>
              <a:t>kasvuselvityshankkeen</a:t>
            </a:r>
            <a:r>
              <a:rPr lang="fi-FI" sz="1600">
                <a:solidFill>
                  <a:srgbClr val="000000"/>
                </a:solidFill>
                <a:effectLst/>
                <a:ea typeface="Calibri"/>
              </a:rPr>
              <a:t> tulosten pohjalta yritys käynnistää myöhemmin laajempia hankkeita</a:t>
            </a:r>
            <a:r>
              <a:rPr lang="fi-FI" sz="1600" spc="135">
                <a:solidFill>
                  <a:srgbClr val="000000"/>
                </a:solidFill>
                <a:effectLst/>
                <a:ea typeface="Calibri"/>
              </a:rPr>
              <a:t>. </a:t>
            </a:r>
            <a:r>
              <a:rPr lang="fi-FI" sz="1600">
                <a:solidFill>
                  <a:srgbClr val="000000"/>
                </a:solidFill>
              </a:rPr>
              <a:t>Avustuksia suunnataan erityisesti tukemaan puhdasta siirtymää.  </a:t>
            </a:r>
            <a:endParaRPr lang="fi-FI" sz="1600">
              <a:solidFill>
                <a:srgbClr val="000000"/>
              </a:solidFill>
              <a:ea typeface="Tahoma"/>
              <a:cs typeface="Tahoma"/>
            </a:endParaRPr>
          </a:p>
          <a:p>
            <a:pPr>
              <a:buFont typeface="Arial,Sans-Serif" panose="020B0604020202020204" pitchFamily="34" charset="0"/>
            </a:pPr>
            <a:r>
              <a:rPr lang="fi-FI" sz="1600"/>
              <a:t>Hankehakemuksesta tulee ilmetä selkeästi, mitä </a:t>
            </a:r>
            <a:r>
              <a:rPr lang="fi-FI" sz="1600" b="1"/>
              <a:t>tuotoksia</a:t>
            </a:r>
            <a:r>
              <a:rPr lang="fi-FI" sz="1600"/>
              <a:t> hankkeessa saadaan aikaan ja miten. Päätöksessä hyväksytään tuen maksamisen perusteena oleva tuotos ja sen todentavat dokumentit.</a:t>
            </a:r>
            <a:endParaRPr lang="en-US" sz="1600"/>
          </a:p>
          <a:p>
            <a:pPr lvl="1"/>
            <a:r>
              <a:rPr lang="fi-FI" sz="1600"/>
              <a:t>Vrt. perinteiset kehittämishankkeet, joissa tuki maksetaan yrityksen kirjanpidosta todennettujen </a:t>
            </a:r>
            <a:r>
              <a:rPr lang="fi-FI" sz="1600" b="1"/>
              <a:t>kustannusten</a:t>
            </a:r>
            <a:r>
              <a:rPr lang="fi-FI" sz="1600"/>
              <a:t> mukaan</a:t>
            </a:r>
            <a:endParaRPr lang="fi-FI" sz="1600">
              <a:ea typeface="Tahoma"/>
              <a:cs typeface="Tahoma"/>
            </a:endParaRPr>
          </a:p>
          <a:p>
            <a:r>
              <a:rPr lang="fi-FI" sz="1600">
                <a:ea typeface="Tahoma"/>
                <a:cs typeface="Tahoma"/>
              </a:rPr>
              <a:t>Hankkeeseen voi sisältyä ulkopuolisten asiantuntijakulujen, ulkomaille suuntautuvien matkojen, kansainvälistymistä edistävien messujen ja raaka-ainekustannusten lisäksi enintään 6 htkk hankkeelle osallistuvan henkilöstön työpanosta. </a:t>
            </a:r>
            <a:endParaRPr lang="en-US" sz="1600">
              <a:ea typeface="Tahoma"/>
              <a:cs typeface="Tahoma"/>
            </a:endParaRPr>
          </a:p>
          <a:p>
            <a:r>
              <a:rPr lang="fi-FI" sz="1600"/>
              <a:t>Hanke tulee toteuttaa hyväksytyn hankesuunnitelman mukaisesti, sillä hankkeen sisältöön ei voi tehdä muutoksia rahoituspäätöksen jälkeen. </a:t>
            </a:r>
            <a:endParaRPr lang="fi-FI" sz="1600">
              <a:ea typeface="Tahoma"/>
              <a:cs typeface="Tahoma"/>
            </a:endParaRPr>
          </a:p>
          <a:p>
            <a:r>
              <a:rPr lang="fi-FI" sz="1600"/>
              <a:t>Toteutusaika on pääsääntöisesti enintään kuusi kuukautta hankkeen aloittamisesta tai myönteisestä rahoituspäätöksestä lukien. </a:t>
            </a:r>
            <a:endParaRPr lang="fi-FI" sz="1600">
              <a:ea typeface="Tahoma"/>
              <a:cs typeface="Tahoma"/>
            </a:endParaRPr>
          </a:p>
          <a:p>
            <a:r>
              <a:rPr lang="fi-FI" sz="1600">
                <a:ea typeface="Tahoma"/>
                <a:cs typeface="Tahoma"/>
              </a:rPr>
              <a:t>Kertakorvaushankkeen avustus on aina </a:t>
            </a:r>
            <a:r>
              <a:rPr lang="fi-FI" sz="1600">
                <a:ea typeface="Tahoma"/>
                <a:cs typeface="Tahoma"/>
                <a:hlinkClick r:id="rId3"/>
              </a:rPr>
              <a:t>de minimis –ehtoista</a:t>
            </a:r>
            <a:r>
              <a:rPr lang="fi-FI" sz="1600">
                <a:ea typeface="Tahoma"/>
                <a:cs typeface="Tahoma"/>
              </a:rPr>
              <a:t> tukea.</a:t>
            </a:r>
          </a:p>
          <a:p>
            <a:endParaRPr lang="fi-FI" sz="1600">
              <a:ea typeface="Tahoma"/>
              <a:cs typeface="Tahoma"/>
            </a:endParaRPr>
          </a:p>
          <a:p>
            <a:endParaRPr lang="fi-FI" sz="1600">
              <a:ea typeface="Tahoma"/>
              <a:cs typeface="Tahoma"/>
            </a:endParaRPr>
          </a:p>
          <a:p>
            <a:endParaRPr lang="fi-FI" sz="1800">
              <a:ea typeface="Tahoma"/>
              <a:cs typeface="Tahoma"/>
            </a:endParaRPr>
          </a:p>
        </p:txBody>
      </p:sp>
      <p:sp>
        <p:nvSpPr>
          <p:cNvPr id="4" name="Otsikko 1">
            <a:extLst>
              <a:ext uri="{FF2B5EF4-FFF2-40B4-BE49-F238E27FC236}">
                <a16:creationId xmlns:a16="http://schemas.microsoft.com/office/drawing/2014/main" id="{5F2EA2DC-3CB6-F5C1-0C5A-89F22C417D86}"/>
              </a:ext>
            </a:extLst>
          </p:cNvPr>
          <p:cNvSpPr>
            <a:spLocks noGrp="1"/>
          </p:cNvSpPr>
          <p:nvPr>
            <p:ph type="title"/>
          </p:nvPr>
        </p:nvSpPr>
        <p:spPr>
          <a:xfrm>
            <a:off x="556847" y="-174371"/>
            <a:ext cx="11379896" cy="1205820"/>
          </a:xfrm>
        </p:spPr>
        <p:txBody>
          <a:bodyPr/>
          <a:lstStyle/>
          <a:p>
            <a:r>
              <a:rPr lang="fi-FI"/>
              <a:t>Kasvuselvityshankkeet kertakorvausmallilla</a:t>
            </a:r>
          </a:p>
        </p:txBody>
      </p:sp>
    </p:spTree>
    <p:extLst>
      <p:ext uri="{BB962C8B-B14F-4D97-AF65-F5344CB8AC3E}">
        <p14:creationId xmlns:p14="http://schemas.microsoft.com/office/powerpoint/2010/main" val="31323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863103-134B-4D59-AEDA-0DAB9359409F}"/>
              </a:ext>
            </a:extLst>
          </p:cNvPr>
          <p:cNvSpPr>
            <a:spLocks noGrp="1"/>
          </p:cNvSpPr>
          <p:nvPr>
            <p:ph type="title"/>
          </p:nvPr>
        </p:nvSpPr>
        <p:spPr>
          <a:xfrm>
            <a:off x="603610" y="-249106"/>
            <a:ext cx="10515600" cy="1033907"/>
          </a:xfrm>
        </p:spPr>
        <p:txBody>
          <a:bodyPr/>
          <a:lstStyle/>
          <a:p>
            <a:r>
              <a:rPr lang="fi-FI"/>
              <a:t>Kasvuselvityshankkeiden toimenpiteet</a:t>
            </a:r>
          </a:p>
        </p:txBody>
      </p:sp>
      <p:sp>
        <p:nvSpPr>
          <p:cNvPr id="3" name="Sisällön paikkamerkki 2">
            <a:extLst>
              <a:ext uri="{FF2B5EF4-FFF2-40B4-BE49-F238E27FC236}">
                <a16:creationId xmlns:a16="http://schemas.microsoft.com/office/drawing/2014/main" id="{6DDBD8B4-E781-4B1E-B273-9091CD9E80C9}"/>
              </a:ext>
            </a:extLst>
          </p:cNvPr>
          <p:cNvSpPr>
            <a:spLocks noGrp="1"/>
          </p:cNvSpPr>
          <p:nvPr>
            <p:ph idx="1"/>
          </p:nvPr>
        </p:nvSpPr>
        <p:spPr>
          <a:xfrm>
            <a:off x="3493008" y="1060497"/>
            <a:ext cx="8521500" cy="4620182"/>
          </a:xfrm>
        </p:spPr>
        <p:txBody>
          <a:bodyPr vert="horz" lIns="0" tIns="0" rIns="0" bIns="0" rtlCol="0" anchor="t">
            <a:noAutofit/>
          </a:bodyPr>
          <a:lstStyle/>
          <a:p>
            <a:r>
              <a:rPr lang="fi-FI" sz="1400" b="1"/>
              <a:t>Uuden tai merkittävästi uudistettavan tuotteen tai palvelun toteutettavuuden selvitys (voi sisältää myös prototyypin tekemisen). </a:t>
            </a:r>
            <a:r>
              <a:rPr lang="fi-FI" sz="1400"/>
              <a:t>Kehitettävää prototyyppiä ei saa myydä tai luovuttaa muille, eikä se saa tulla tuotannolliseen käyttöön.</a:t>
            </a:r>
          </a:p>
          <a:p>
            <a:r>
              <a:rPr lang="fi-FI" sz="1400" b="1"/>
              <a:t>Uuden tai merkittävästi uudistettavan tuotteen tai palvelun tuloja tuottamaton pilotointi asiakasrajapinnassa </a:t>
            </a:r>
          </a:p>
          <a:p>
            <a:r>
              <a:rPr lang="fi-FI" sz="1400" b="1"/>
              <a:t>Uuden potentiaalisen kansainvälisen markkina-alueen selvitys, joka voi sisältää yhtenä osana osallistumisen kansainvälistymistä edistäville messuille </a:t>
            </a:r>
            <a:br>
              <a:rPr lang="fi-FI" sz="1400" b="1"/>
            </a:br>
            <a:r>
              <a:rPr lang="fi-FI" sz="1400"/>
              <a:t>Uuden potentiaalisen markkina-alueen selvitys yrityksen nykyisille ja tuleville tuotteille.</a:t>
            </a:r>
            <a:r>
              <a:rPr lang="fi-FI" sz="1400">
                <a:effectLst/>
                <a:ea typeface="Times New Roman" panose="02020603050405020304" pitchFamily="18" charset="0"/>
              </a:rPr>
              <a:t> Markkinakartoituksilla voidaan </a:t>
            </a:r>
            <a:r>
              <a:rPr lang="fi-FI" sz="1400">
                <a:ea typeface="Times New Roman" panose="02020603050405020304" pitchFamily="18" charset="0"/>
              </a:rPr>
              <a:t>selvittää</a:t>
            </a:r>
            <a:r>
              <a:rPr lang="fi-FI" sz="1400">
                <a:effectLst/>
                <a:ea typeface="Times New Roman" panose="02020603050405020304" pitchFamily="18" charset="0"/>
              </a:rPr>
              <a:t> tarkemmin yritykselle </a:t>
            </a:r>
            <a:r>
              <a:rPr lang="fi-FI" sz="1400">
                <a:ea typeface="Times New Roman" panose="02020603050405020304" pitchFamily="18" charset="0"/>
              </a:rPr>
              <a:t>potentiaalisia kohdemaita</a:t>
            </a:r>
            <a:r>
              <a:rPr lang="fi-FI" sz="1400">
                <a:effectLst/>
                <a:ea typeface="Times New Roman" panose="02020603050405020304" pitchFamily="18" charset="0"/>
              </a:rPr>
              <a:t> ja tutkia mm. kysyntää, kilpailua, lainsäädäntöä sekä lokalisointitarpeita.</a:t>
            </a:r>
            <a:r>
              <a:rPr lang="fi-FI" sz="1400">
                <a:ea typeface="Times New Roman" panose="02020603050405020304" pitchFamily="18" charset="0"/>
              </a:rPr>
              <a:t> </a:t>
            </a:r>
            <a:r>
              <a:rPr lang="fi-FI" sz="1400">
                <a:effectLst/>
                <a:ea typeface="Times New Roman" panose="02020603050405020304" pitchFamily="18" charset="0"/>
              </a:rPr>
              <a:t> </a:t>
            </a:r>
            <a:endParaRPr lang="fi-FI" sz="1400">
              <a:cs typeface="Arial"/>
            </a:endParaRPr>
          </a:p>
          <a:p>
            <a:r>
              <a:rPr lang="fi-FI" sz="1400" b="1"/>
              <a:t>Suoraan komissiosta haettavan EU-rahoitushakemuksen valmistelu </a:t>
            </a:r>
            <a:r>
              <a:rPr lang="fi-FI" sz="1400"/>
              <a:t>	</a:t>
            </a:r>
            <a:br>
              <a:rPr lang="fi-FI" sz="1400"/>
            </a:br>
            <a:r>
              <a:rPr lang="fi-FI" sz="1400"/>
              <a:t>Esim. Horisontti Eurooppa -rahoituksen hakemisen valmistelu.</a:t>
            </a:r>
            <a:endParaRPr lang="fi-FI" sz="1400">
              <a:ea typeface="Tahoma"/>
              <a:cs typeface="Arial"/>
            </a:endParaRPr>
          </a:p>
          <a:p>
            <a:r>
              <a:rPr lang="fi-FI" sz="1400" b="1"/>
              <a:t>Uuden tai merkittävästi uudistettavan liiketoimintamallin toteutettavuusselvitys</a:t>
            </a:r>
            <a:endParaRPr lang="fi-FI" sz="1400" b="1">
              <a:ea typeface="Tahoma"/>
              <a:cs typeface="Tahoma"/>
            </a:endParaRPr>
          </a:p>
          <a:p>
            <a:endParaRPr lang="fi-FI"/>
          </a:p>
        </p:txBody>
      </p:sp>
      <p:pic>
        <p:nvPicPr>
          <p:cNvPr id="4" name="Kuva 5">
            <a:extLst>
              <a:ext uri="{FF2B5EF4-FFF2-40B4-BE49-F238E27FC236}">
                <a16:creationId xmlns:a16="http://schemas.microsoft.com/office/drawing/2014/main" id="{236D4BAF-1300-465E-9265-F3A405C596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7756" y="784801"/>
            <a:ext cx="4772722" cy="4772722"/>
          </a:xfrm>
          <a:prstGeom prst="rect">
            <a:avLst/>
          </a:prstGeom>
        </p:spPr>
      </p:pic>
    </p:spTree>
    <p:extLst>
      <p:ext uri="{BB962C8B-B14F-4D97-AF65-F5344CB8AC3E}">
        <p14:creationId xmlns:p14="http://schemas.microsoft.com/office/powerpoint/2010/main" val="171416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67B86-3ACD-4E93-89E3-66807DDCDA74}"/>
              </a:ext>
            </a:extLst>
          </p:cNvPr>
          <p:cNvSpPr>
            <a:spLocks noGrp="1"/>
          </p:cNvSpPr>
          <p:nvPr>
            <p:ph type="title"/>
          </p:nvPr>
        </p:nvSpPr>
        <p:spPr>
          <a:xfrm>
            <a:off x="594644" y="370747"/>
            <a:ext cx="11500763" cy="626999"/>
          </a:xfrm>
        </p:spPr>
        <p:txBody>
          <a:bodyPr/>
          <a:lstStyle/>
          <a:p>
            <a:r>
              <a:rPr lang="fi-FI" b="1"/>
              <a:t>Tuotosten kustannusrajat</a:t>
            </a:r>
            <a:br>
              <a:rPr lang="fi-FI"/>
            </a:br>
            <a:endParaRPr lang="fi-FI" sz="1600">
              <a:solidFill>
                <a:schemeClr val="tx2"/>
              </a:solidFill>
            </a:endParaRPr>
          </a:p>
        </p:txBody>
      </p:sp>
      <p:graphicFrame>
        <p:nvGraphicFramePr>
          <p:cNvPr id="3" name="Taulukko 7">
            <a:extLst>
              <a:ext uri="{FF2B5EF4-FFF2-40B4-BE49-F238E27FC236}">
                <a16:creationId xmlns:a16="http://schemas.microsoft.com/office/drawing/2014/main" id="{09854171-71E0-479A-8DDD-B506E9DBE1CD}"/>
              </a:ext>
            </a:extLst>
          </p:cNvPr>
          <p:cNvGraphicFramePr>
            <a:graphicFrameLocks/>
          </p:cNvGraphicFramePr>
          <p:nvPr>
            <p:extLst>
              <p:ext uri="{D42A27DB-BD31-4B8C-83A1-F6EECF244321}">
                <p14:modId xmlns:p14="http://schemas.microsoft.com/office/powerpoint/2010/main" val="686788116"/>
              </p:ext>
            </p:extLst>
          </p:nvPr>
        </p:nvGraphicFramePr>
        <p:xfrm>
          <a:off x="594644" y="1716437"/>
          <a:ext cx="11375535" cy="3752780"/>
        </p:xfrm>
        <a:graphic>
          <a:graphicData uri="http://schemas.openxmlformats.org/drawingml/2006/table">
            <a:tbl>
              <a:tblPr firstRow="1" bandRow="1">
                <a:tableStyleId>{5C22544A-7EE6-4342-B048-85BDC9FD1C3A}</a:tableStyleId>
              </a:tblPr>
              <a:tblGrid>
                <a:gridCol w="4338917">
                  <a:extLst>
                    <a:ext uri="{9D8B030D-6E8A-4147-A177-3AD203B41FA5}">
                      <a16:colId xmlns:a16="http://schemas.microsoft.com/office/drawing/2014/main" val="1213605887"/>
                    </a:ext>
                  </a:extLst>
                </a:gridCol>
                <a:gridCol w="2835297">
                  <a:extLst>
                    <a:ext uri="{9D8B030D-6E8A-4147-A177-3AD203B41FA5}">
                      <a16:colId xmlns:a16="http://schemas.microsoft.com/office/drawing/2014/main" val="2060892019"/>
                    </a:ext>
                  </a:extLst>
                </a:gridCol>
                <a:gridCol w="4201321">
                  <a:extLst>
                    <a:ext uri="{9D8B030D-6E8A-4147-A177-3AD203B41FA5}">
                      <a16:colId xmlns:a16="http://schemas.microsoft.com/office/drawing/2014/main" val="3279111521"/>
                    </a:ext>
                  </a:extLst>
                </a:gridCol>
              </a:tblGrid>
              <a:tr h="571228">
                <a:tc>
                  <a:txBody>
                    <a:bodyPr/>
                    <a:lstStyle/>
                    <a:p>
                      <a:r>
                        <a:rPr lang="fi-FI"/>
                        <a:t>Osatoteutus</a:t>
                      </a:r>
                    </a:p>
                  </a:txBody>
                  <a:tcPr>
                    <a:solidFill>
                      <a:schemeClr val="accent1">
                        <a:lumMod val="50000"/>
                      </a:schemeClr>
                    </a:solidFill>
                  </a:tcPr>
                </a:tc>
                <a:tc>
                  <a:txBody>
                    <a:bodyPr/>
                    <a:lstStyle/>
                    <a:p>
                      <a:r>
                        <a:rPr lang="fi-FI"/>
                        <a:t>Kustannukset per tuotos</a:t>
                      </a:r>
                    </a:p>
                  </a:txBody>
                  <a:tcPr>
                    <a:solidFill>
                      <a:schemeClr val="accent1">
                        <a:lumMod val="50000"/>
                      </a:schemeClr>
                    </a:solidFill>
                  </a:tcPr>
                </a:tc>
                <a:tc>
                  <a:txBody>
                    <a:bodyPr/>
                    <a:lstStyle/>
                    <a:p>
                      <a:r>
                        <a:rPr lang="fi-FI"/>
                        <a:t>Tuotos (esimerkkejä)</a:t>
                      </a:r>
                    </a:p>
                  </a:txBody>
                  <a:tcPr>
                    <a:solidFill>
                      <a:schemeClr val="accent1">
                        <a:lumMod val="50000"/>
                      </a:schemeClr>
                    </a:solidFill>
                  </a:tcPr>
                </a:tc>
                <a:extLst>
                  <a:ext uri="{0D108BD9-81ED-4DB2-BD59-A6C34878D82A}">
                    <a16:rowId xmlns:a16="http://schemas.microsoft.com/office/drawing/2014/main" val="3380641587"/>
                  </a:ext>
                </a:extLst>
              </a:tr>
              <a:tr h="787447">
                <a:tc>
                  <a:txBody>
                    <a:bodyPr/>
                    <a:lstStyle/>
                    <a:p>
                      <a:r>
                        <a:rPr lang="fi-FI" sz="1600" b="1"/>
                        <a:t>Uuden tuotteen, palvelun tai liiketoimintamallin toteutettavuuden selvitys</a:t>
                      </a:r>
                      <a:endParaRPr lang="fi-FI" sz="1600"/>
                    </a:p>
                  </a:txBody>
                  <a:tcPr/>
                </a:tc>
                <a:tc>
                  <a:txBody>
                    <a:bodyPr/>
                    <a:lstStyle/>
                    <a:p>
                      <a:r>
                        <a:rPr lang="fi-FI" sz="1600"/>
                        <a:t>3 000 - 30 000 euroa</a:t>
                      </a:r>
                    </a:p>
                  </a:txBody>
                  <a:tcPr/>
                </a:tc>
                <a:tc>
                  <a:txBody>
                    <a:bodyPr/>
                    <a:lstStyle/>
                    <a:p>
                      <a:r>
                        <a:rPr lang="fi-FI" sz="1600" b="1"/>
                        <a:t>Selvitys </a:t>
                      </a:r>
                      <a:r>
                        <a:rPr lang="fi-FI" sz="1600"/>
                        <a:t>(raportti) ja/tai </a:t>
                      </a:r>
                      <a:r>
                        <a:rPr lang="fi-FI" sz="1600" b="1"/>
                        <a:t>prototyyppi/demo</a:t>
                      </a:r>
                      <a:r>
                        <a:rPr lang="fi-FI" sz="1600"/>
                        <a:t> (raportti ja kuva tai muu dokumentti protosta)</a:t>
                      </a:r>
                    </a:p>
                  </a:txBody>
                  <a:tcPr/>
                </a:tc>
                <a:extLst>
                  <a:ext uri="{0D108BD9-81ED-4DB2-BD59-A6C34878D82A}">
                    <a16:rowId xmlns:a16="http://schemas.microsoft.com/office/drawing/2014/main" val="1281005534"/>
                  </a:ext>
                </a:extLst>
              </a:tr>
              <a:tr h="734436">
                <a:tc>
                  <a:txBody>
                    <a:bodyPr/>
                    <a:lstStyle/>
                    <a:p>
                      <a:r>
                        <a:rPr lang="fi-FI" sz="1600" b="1"/>
                        <a:t>Kansainvälistymisselvitys tai markkinakartoitus</a:t>
                      </a:r>
                      <a:endParaRPr lang="fi-FI" sz="1600"/>
                    </a:p>
                  </a:txBody>
                  <a:tcPr/>
                </a:tc>
                <a:tc>
                  <a:txBody>
                    <a:bodyPr/>
                    <a:lstStyle/>
                    <a:p>
                      <a:r>
                        <a:rPr lang="fi-FI" sz="1600"/>
                        <a:t>3 000 - 30 000 euroa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t>Selvitys </a:t>
                      </a:r>
                      <a:r>
                        <a:rPr lang="fi-FI" sz="1600"/>
                        <a:t>(markkinatutkimusraportti, kuva messuilta ja messuraportti)</a:t>
                      </a:r>
                    </a:p>
                  </a:txBody>
                  <a:tcPr/>
                </a:tc>
                <a:extLst>
                  <a:ext uri="{0D108BD9-81ED-4DB2-BD59-A6C34878D82A}">
                    <a16:rowId xmlns:a16="http://schemas.microsoft.com/office/drawing/2014/main" val="759254835"/>
                  </a:ext>
                </a:extLst>
              </a:tr>
              <a:tr h="812387">
                <a:tc>
                  <a:txBody>
                    <a:bodyPr/>
                    <a:lstStyle/>
                    <a:p>
                      <a:r>
                        <a:rPr lang="fi-FI" sz="1600" b="1"/>
                        <a:t>Suoraan komissiosta haettavan merkittävän EU-rahoitushakemuksen valmistelu </a:t>
                      </a:r>
                      <a:endParaRPr lang="fi-FI" sz="1600"/>
                    </a:p>
                  </a:txBody>
                  <a:tcPr/>
                </a:tc>
                <a:tc>
                  <a:txBody>
                    <a:bodyPr/>
                    <a:lstStyle/>
                    <a:p>
                      <a:r>
                        <a:rPr lang="fi-FI" sz="1600"/>
                        <a:t>3 000 - 30 000 euroa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t>Selvitys </a:t>
                      </a:r>
                      <a:r>
                        <a:rPr lang="fi-FI" sz="1600"/>
                        <a:t>(raportti valmistelusta ja hakemus komission rahoitukseen)</a:t>
                      </a:r>
                    </a:p>
                  </a:txBody>
                  <a:tcPr/>
                </a:tc>
                <a:extLst>
                  <a:ext uri="{0D108BD9-81ED-4DB2-BD59-A6C34878D82A}">
                    <a16:rowId xmlns:a16="http://schemas.microsoft.com/office/drawing/2014/main" val="1297699797"/>
                  </a:ext>
                </a:extLst>
              </a:tr>
              <a:tr h="732344">
                <a:tc>
                  <a:txBody>
                    <a:bodyPr/>
                    <a:lstStyle/>
                    <a:p>
                      <a:r>
                        <a:rPr lang="fi-FI" sz="1600" b="1"/>
                        <a:t>Uuden tuotteen tai palvelun pilotointi </a:t>
                      </a:r>
                      <a:r>
                        <a:rPr lang="fi-FI" sz="1600"/>
                        <a:t>	</a:t>
                      </a:r>
                    </a:p>
                  </a:txBody>
                  <a:tcPr/>
                </a:tc>
                <a:tc>
                  <a:txBody>
                    <a:bodyPr/>
                    <a:lstStyle/>
                    <a:p>
                      <a:r>
                        <a:rPr lang="fi-FI" sz="1600"/>
                        <a:t>3 000 - 30 000 euroa</a:t>
                      </a:r>
                    </a:p>
                  </a:txBody>
                  <a:tcPr/>
                </a:tc>
                <a:tc>
                  <a:txBody>
                    <a:bodyPr/>
                    <a:lstStyle/>
                    <a:p>
                      <a:r>
                        <a:rPr lang="fi-FI" sz="1600" b="1"/>
                        <a:t>Selvitys</a:t>
                      </a:r>
                      <a:r>
                        <a:rPr lang="fi-FI" sz="1600"/>
                        <a:t> (raportti pilotoinnista)</a:t>
                      </a:r>
                    </a:p>
                  </a:txBody>
                  <a:tcPr/>
                </a:tc>
                <a:extLst>
                  <a:ext uri="{0D108BD9-81ED-4DB2-BD59-A6C34878D82A}">
                    <a16:rowId xmlns:a16="http://schemas.microsoft.com/office/drawing/2014/main" val="3552850632"/>
                  </a:ext>
                </a:extLst>
              </a:tr>
            </a:tbl>
          </a:graphicData>
        </a:graphic>
      </p:graphicFrame>
      <p:sp>
        <p:nvSpPr>
          <p:cNvPr id="4" name="Tekstiruutu 3">
            <a:extLst>
              <a:ext uri="{FF2B5EF4-FFF2-40B4-BE49-F238E27FC236}">
                <a16:creationId xmlns:a16="http://schemas.microsoft.com/office/drawing/2014/main" id="{B897C125-2409-4D28-ABDD-5F6559FD6B6F}"/>
              </a:ext>
            </a:extLst>
          </p:cNvPr>
          <p:cNvSpPr txBox="1"/>
          <p:nvPr/>
        </p:nvSpPr>
        <p:spPr>
          <a:xfrm>
            <a:off x="594644" y="807333"/>
            <a:ext cx="11265260"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1600" b="1">
                <a:ea typeface="+mn-lt"/>
                <a:cs typeface="+mn-lt"/>
              </a:rPr>
              <a:t>Hankkeen välittömät kustannukset voivat olla enintään 60 000 euroa</a:t>
            </a:r>
            <a:r>
              <a:rPr lang="fi-FI" sz="1600">
                <a:ea typeface="+mn-lt"/>
                <a:cs typeface="+mn-lt"/>
              </a:rPr>
              <a:t>. Tämä ei sisällä välillisiä kustannuksia (flat rate ja palkan päälle hyväksyttävä vakiosivukuluprosentti), jotka järjestelmä lisää automaattisesti kokonaiskustannusten päälle. </a:t>
            </a:r>
            <a:r>
              <a:rPr lang="fi-FI" sz="1600" b="1">
                <a:ea typeface="+mn-lt"/>
                <a:cs typeface="+mn-lt"/>
              </a:rPr>
              <a:t>Tukitaso on 60 %</a:t>
            </a:r>
            <a:r>
              <a:rPr lang="fi-FI" sz="1600">
                <a:ea typeface="+mn-lt"/>
                <a:cs typeface="+mn-lt"/>
              </a:rPr>
              <a:t>.</a:t>
            </a:r>
          </a:p>
        </p:txBody>
      </p:sp>
    </p:spTree>
    <p:extLst>
      <p:ext uri="{BB962C8B-B14F-4D97-AF65-F5344CB8AC3E}">
        <p14:creationId xmlns:p14="http://schemas.microsoft.com/office/powerpoint/2010/main" val="132318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864E8C-0CC2-4151-A22B-D5BEA98D6CC6}"/>
              </a:ext>
            </a:extLst>
          </p:cNvPr>
          <p:cNvSpPr>
            <a:spLocks noGrp="1"/>
          </p:cNvSpPr>
          <p:nvPr>
            <p:ph type="title"/>
          </p:nvPr>
        </p:nvSpPr>
        <p:spPr>
          <a:xfrm>
            <a:off x="614464" y="188806"/>
            <a:ext cx="10515600" cy="1033907"/>
          </a:xfrm>
        </p:spPr>
        <p:txBody>
          <a:bodyPr/>
          <a:lstStyle/>
          <a:p>
            <a:r>
              <a:rPr lang="fi-FI"/>
              <a:t>Hankkeen toteuttaminen ja kustannusten tukikelpoisuus</a:t>
            </a:r>
          </a:p>
        </p:txBody>
      </p:sp>
      <p:sp>
        <p:nvSpPr>
          <p:cNvPr id="3" name="Sisällön paikkamerkki 2">
            <a:extLst>
              <a:ext uri="{FF2B5EF4-FFF2-40B4-BE49-F238E27FC236}">
                <a16:creationId xmlns:a16="http://schemas.microsoft.com/office/drawing/2014/main" id="{9C27F658-9CE2-466D-9951-30B99CA8E32D}"/>
              </a:ext>
            </a:extLst>
          </p:cNvPr>
          <p:cNvSpPr>
            <a:spLocks noGrp="1"/>
          </p:cNvSpPr>
          <p:nvPr>
            <p:ph idx="1"/>
          </p:nvPr>
        </p:nvSpPr>
        <p:spPr>
          <a:xfrm>
            <a:off x="614464" y="1614080"/>
            <a:ext cx="10515600" cy="4852220"/>
          </a:xfrm>
        </p:spPr>
        <p:txBody>
          <a:bodyPr vert="horz" lIns="0" tIns="0" rIns="0" bIns="0" rtlCol="0" anchor="t">
            <a:noAutofit/>
          </a:bodyPr>
          <a:lstStyle/>
          <a:p>
            <a:r>
              <a:rPr lang="fi-FI" sz="1800"/>
              <a:t>Hankkeen tukikelpoisuus alkaa </a:t>
            </a:r>
            <a:r>
              <a:rPr lang="fi-FI" sz="1800" b="1"/>
              <a:t>hankkeen toteutusajan alkamisen ajankohdasta ja aikaisintaan hakemuksen vireille tulosta alkaen</a:t>
            </a:r>
            <a:r>
              <a:rPr lang="fi-FI" sz="1800"/>
              <a:t>. Ennen hakemuksen jättämistä syntyneitä hankkeen esivalmistelukuluja (esim. investoinnin suunnittelukulut tai messuosaston varausmaksu) ei hyväksytä, vaan ko. kulut sisältyvät hankkeen </a:t>
            </a:r>
            <a:r>
              <a:rPr lang="fi-FI" sz="1800" err="1"/>
              <a:t>flat</a:t>
            </a:r>
            <a:r>
              <a:rPr lang="fi-FI" sz="1800"/>
              <a:t> </a:t>
            </a:r>
            <a:r>
              <a:rPr lang="fi-FI" sz="1800" err="1"/>
              <a:t>rate</a:t>
            </a:r>
            <a:r>
              <a:rPr lang="fi-FI" sz="1800"/>
              <a:t> -osuuteen.</a:t>
            </a:r>
          </a:p>
          <a:p>
            <a:r>
              <a:rPr lang="fi-FI" sz="1800"/>
              <a:t>Muuttuneesta hankkeesta johtuvat kustannukset voidaan hyväksyä </a:t>
            </a:r>
            <a:r>
              <a:rPr lang="fi-FI" sz="1800" b="1"/>
              <a:t>aikaisintaan muutoshakemuksen vireille tulosta alkaen</a:t>
            </a:r>
            <a:r>
              <a:rPr lang="fi-FI" sz="1800"/>
              <a:t>. </a:t>
            </a:r>
            <a:r>
              <a:rPr lang="fi-FI" sz="1800" b="1"/>
              <a:t>Muutosta on haettava aina etukäteen.</a:t>
            </a:r>
            <a:endParaRPr lang="fi-FI" sz="1800" b="1">
              <a:ea typeface="Tahoma"/>
              <a:cs typeface="Tahoma"/>
            </a:endParaRPr>
          </a:p>
          <a:p>
            <a:r>
              <a:rPr lang="fi-FI" sz="1800"/>
              <a:t>Maksatushakemuksessa voidaan hyväksyä kustannuslajin ylitys, joka on enintään 20 prosenttia tukipäätöksessä hyväksytyn kustannuslajin kokonaismäärästä TAI ylitys, joka on enemmän kuin       20 %, mutta enintään 10 000 euroa. Hankkeen kokonaiskustannusarviota ei kuitenkaan voi ylittää.</a:t>
            </a:r>
            <a:endParaRPr lang="fi-FI" sz="1800">
              <a:ea typeface="Tahoma"/>
              <a:cs typeface="Tahoma"/>
            </a:endParaRPr>
          </a:p>
          <a:p>
            <a:r>
              <a:rPr lang="fi-FI" sz="1800"/>
              <a:t>Avustuksen saajan on tiedotettava hankkeen saamasta tuesta. </a:t>
            </a:r>
            <a:br>
              <a:rPr lang="fi-FI" sz="1800"/>
            </a:br>
            <a:r>
              <a:rPr lang="fi-FI" sz="1800"/>
              <a:t>Viestintävelvoitteiden laiminlyönnistä seuraa sanktio.                                                       Tuensaajan viestintäohjeita: </a:t>
            </a:r>
            <a:r>
              <a:rPr lang="fi-FI" sz="1800">
                <a:hlinkClick r:id="rId3"/>
              </a:rPr>
              <a:t>Viestintä | Rakennerahastot</a:t>
            </a:r>
            <a:endParaRPr lang="fi-FI" sz="1800"/>
          </a:p>
          <a:p>
            <a:endParaRPr lang="fi-FI" sz="1800"/>
          </a:p>
        </p:txBody>
      </p:sp>
    </p:spTree>
    <p:extLst>
      <p:ext uri="{BB962C8B-B14F-4D97-AF65-F5344CB8AC3E}">
        <p14:creationId xmlns:p14="http://schemas.microsoft.com/office/powerpoint/2010/main" val="40765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78753B-4FDF-43FA-BFF3-73A0BB1F7901}"/>
              </a:ext>
            </a:extLst>
          </p:cNvPr>
          <p:cNvSpPr>
            <a:spLocks noGrp="1"/>
          </p:cNvSpPr>
          <p:nvPr>
            <p:ph type="title"/>
          </p:nvPr>
        </p:nvSpPr>
        <p:spPr>
          <a:xfrm>
            <a:off x="591137" y="-256958"/>
            <a:ext cx="4889066" cy="1033907"/>
          </a:xfrm>
        </p:spPr>
        <p:txBody>
          <a:bodyPr/>
          <a:lstStyle/>
          <a:p>
            <a:r>
              <a:rPr lang="fi-FI"/>
              <a:t>Tuen hakeminen </a:t>
            </a:r>
          </a:p>
        </p:txBody>
      </p:sp>
      <p:sp>
        <p:nvSpPr>
          <p:cNvPr id="3" name="Sisällön paikkamerkki 2">
            <a:extLst>
              <a:ext uri="{FF2B5EF4-FFF2-40B4-BE49-F238E27FC236}">
                <a16:creationId xmlns:a16="http://schemas.microsoft.com/office/drawing/2014/main" id="{C222A068-55D0-4856-9A8A-ABD1665CFC4B}"/>
              </a:ext>
            </a:extLst>
          </p:cNvPr>
          <p:cNvSpPr>
            <a:spLocks noGrp="1"/>
          </p:cNvSpPr>
          <p:nvPr>
            <p:ph idx="1"/>
          </p:nvPr>
        </p:nvSpPr>
        <p:spPr>
          <a:xfrm>
            <a:off x="591137" y="1177708"/>
            <a:ext cx="5107021" cy="3539545"/>
          </a:xfrm>
        </p:spPr>
        <p:txBody>
          <a:bodyPr vert="horz" lIns="0" tIns="0" rIns="0" bIns="0" rtlCol="0" anchor="t">
            <a:noAutofit/>
          </a:bodyPr>
          <a:lstStyle/>
          <a:p>
            <a:endParaRPr lang="fi-FI" sz="1800"/>
          </a:p>
          <a:p>
            <a:r>
              <a:rPr lang="fi-FI"/>
              <a:t>Tuki haetaan </a:t>
            </a:r>
            <a:r>
              <a:rPr lang="fi-FI" b="1">
                <a:hlinkClick r:id="rId3"/>
              </a:rPr>
              <a:t>EURA2021</a:t>
            </a:r>
            <a:r>
              <a:rPr lang="fi-FI" b="1"/>
              <a:t>-järjestelmässä</a:t>
            </a:r>
            <a:endParaRPr lang="fi-FI" b="1">
              <a:ea typeface="Tahoma"/>
              <a:cs typeface="Tahoma"/>
            </a:endParaRPr>
          </a:p>
          <a:p>
            <a:r>
              <a:rPr lang="fi-FI"/>
              <a:t>Yrityksen puolesta voi asioida h</a:t>
            </a:r>
            <a:r>
              <a:rPr lang="fi-FI" b="0" i="0">
                <a:effectLst/>
              </a:rPr>
              <a:t>enkilö, jolla on kaupparekisteriin merkitty organisaation nimenkirjoitusoikeus</a:t>
            </a:r>
            <a:endParaRPr lang="fi-FI">
              <a:ea typeface="Tahoma"/>
              <a:cs typeface="Tahoma"/>
            </a:endParaRPr>
          </a:p>
          <a:p>
            <a:r>
              <a:rPr lang="fi-FI"/>
              <a:t>Muut henkilöt tarvitsevat seuraavat Suomi.fi-valtuudet: rakennerahastohankkeen asiakirjojen valmistelu, käsittelyyn jättäminen ja tietojen hallinnointi </a:t>
            </a:r>
            <a:endParaRPr lang="fi-FI">
              <a:ea typeface="Tahoma"/>
              <a:cs typeface="Tahoma"/>
            </a:endParaRPr>
          </a:p>
        </p:txBody>
      </p:sp>
      <p:pic>
        <p:nvPicPr>
          <p:cNvPr id="10" name="Kuvan paikkamerkki 9">
            <a:extLst>
              <a:ext uri="{FF2B5EF4-FFF2-40B4-BE49-F238E27FC236}">
                <a16:creationId xmlns:a16="http://schemas.microsoft.com/office/drawing/2014/main" id="{FCE71FAE-A0C1-45B6-B829-89AAE18E2AC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67" b="1667"/>
          <a:stretch>
            <a:fillRect/>
          </a:stretch>
        </p:blipFill>
        <p:spPr>
          <a:xfrm>
            <a:off x="6096001" y="0"/>
            <a:ext cx="6095999" cy="5892304"/>
          </a:xfrm>
        </p:spPr>
      </p:pic>
    </p:spTree>
    <p:extLst>
      <p:ext uri="{BB962C8B-B14F-4D97-AF65-F5344CB8AC3E}">
        <p14:creationId xmlns:p14="http://schemas.microsoft.com/office/powerpoint/2010/main" val="22681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extLst>
              <a:ext uri="{BEBA8EAE-BF5A-486C-A8C5-ECC9F3942E4B}">
                <a14:imgProps xmlns:a14="http://schemas.microsoft.com/office/drawing/2010/main">
                  <a14:imgLayer r:embed="rId4">
                    <a14:imgEffect>
                      <a14:colorTemperature colorTemp="47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7" name="Otsikko 16">
            <a:extLst>
              <a:ext uri="{FF2B5EF4-FFF2-40B4-BE49-F238E27FC236}">
                <a16:creationId xmlns:a16="http://schemas.microsoft.com/office/drawing/2014/main" id="{CB21B2DA-182D-40C3-AE2C-5EFF6F1C1B21}"/>
              </a:ext>
            </a:extLst>
          </p:cNvPr>
          <p:cNvSpPr txBox="1">
            <a:spLocks noGrp="1"/>
          </p:cNvSpPr>
          <p:nvPr>
            <p:ph type="title" idx="4294967295"/>
          </p:nvPr>
        </p:nvSpPr>
        <p:spPr>
          <a:xfrm>
            <a:off x="874500" y="706123"/>
            <a:ext cx="8072175"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solidFill>
                  <a:schemeClr val="tx1"/>
                </a:solidFill>
                <a:effectLst/>
                <a:uLnTx/>
                <a:uFillTx/>
                <a:ea typeface="Tahoma"/>
                <a:cs typeface="Tahoma"/>
              </a:rPr>
              <a:t>Ohjeeksi</a:t>
            </a:r>
          </a:p>
        </p:txBody>
      </p:sp>
      <p:grpSp>
        <p:nvGrpSpPr>
          <p:cNvPr id="3" name="Ryhmitä 5">
            <a:extLst>
              <a:ext uri="{FF2B5EF4-FFF2-40B4-BE49-F238E27FC236}">
                <a16:creationId xmlns:a16="http://schemas.microsoft.com/office/drawing/2014/main" id="{9B3AD5F6-3063-4B83-8F7F-33A38AE15EA5}"/>
              </a:ext>
              <a:ext uri="{C183D7F6-B498-43B3-948B-1728B52AA6E4}">
                <adec:decorative xmlns:adec="http://schemas.microsoft.com/office/drawing/2017/decorative" val="1"/>
              </a:ext>
            </a:extLst>
          </p:cNvPr>
          <p:cNvGrpSpPr/>
          <p:nvPr/>
        </p:nvGrpSpPr>
        <p:grpSpPr>
          <a:xfrm>
            <a:off x="874500" y="1976004"/>
            <a:ext cx="3364640" cy="2863624"/>
            <a:chOff x="881621" y="2471352"/>
            <a:chExt cx="3312857" cy="3313853"/>
          </a:xfrm>
          <a:solidFill>
            <a:schemeClr val="bg1"/>
          </a:solidFill>
        </p:grpSpPr>
        <p:sp>
          <p:nvSpPr>
            <p:cNvPr id="5" name="Tekstin paikkamerkki 19">
              <a:extLst>
                <a:ext uri="{FF2B5EF4-FFF2-40B4-BE49-F238E27FC236}">
                  <a16:creationId xmlns:a16="http://schemas.microsoft.com/office/drawing/2014/main" id="{524B5A78-8356-4562-9743-0E63B550FF4D}"/>
                </a:ext>
              </a:extLst>
            </p:cNvPr>
            <p:cNvSpPr txBox="1">
              <a:spLocks/>
            </p:cNvSpPr>
            <p:nvPr/>
          </p:nvSpPr>
          <p:spPr>
            <a:xfrm>
              <a:off x="881621" y="2481766"/>
              <a:ext cx="3312857" cy="3303439"/>
            </a:xfrm>
            <a:prstGeom prst="rect">
              <a:avLst/>
            </a:prstGeom>
            <a:solidFill>
              <a:schemeClr val="bg1"/>
            </a:solidFill>
            <a:ln>
              <a:noFill/>
            </a:ln>
          </p:spPr>
          <p:txBody>
            <a:bodyPr lIns="180000" tIns="180000" rIns="180000" bIns="18000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715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fi-FI" sz="2000" b="0" i="0" u="none" strike="noStrike" kern="1200" cap="none" spc="0" normalizeH="0" baseline="0" noProof="0">
                  <a:ln>
                    <a:noFill/>
                  </a:ln>
                  <a:effectLst/>
                  <a:uLnTx/>
                  <a:uFillTx/>
                  <a:latin typeface="Tahoma"/>
                  <a:ea typeface="Tahoma"/>
                  <a:cs typeface="Arial"/>
                </a:rPr>
                <a:t>Ota yhteyttä </a:t>
              </a:r>
              <a:br>
                <a:rPr lang="fi-FI" sz="2000" b="0" i="0" u="none" strike="noStrike" kern="1200" cap="none" spc="0" normalizeH="0" baseline="0" noProof="0">
                  <a:ln>
                    <a:noFill/>
                  </a:ln>
                  <a:effectLst/>
                  <a:uLnTx/>
                  <a:uFillTx/>
                  <a:latin typeface="Tahoma"/>
                  <a:ea typeface="Tahoma"/>
                  <a:cs typeface="Arial"/>
                </a:rPr>
              </a:br>
              <a:r>
                <a:rPr kumimoji="0" lang="fi-FI" sz="2000" b="0" i="0" u="sng" strike="noStrike" kern="1200" cap="none" spc="0" normalizeH="0" baseline="0" noProof="0">
                  <a:ln>
                    <a:noFill/>
                  </a:ln>
                  <a:effectLst/>
                  <a:uLnTx/>
                  <a:uFillTx/>
                  <a:latin typeface="Tahoma"/>
                  <a:ea typeface="Tahoma"/>
                  <a:cs typeface="Arial"/>
                  <a:hlinkClick r:id="rId5"/>
                </a:rPr>
                <a:t>ELY-keskuksen asiantuntijaan</a:t>
              </a:r>
              <a:r>
                <a:rPr kumimoji="0" lang="fi-FI" sz="2000" b="0" i="0" u="none" strike="noStrike" kern="1200" cap="none" spc="0" normalizeH="0" baseline="0" noProof="0">
                  <a:ln>
                    <a:noFill/>
                  </a:ln>
                  <a:effectLst/>
                  <a:uLnTx/>
                  <a:uFillTx/>
                  <a:latin typeface="Tahoma"/>
                  <a:ea typeface="Tahoma"/>
                  <a:cs typeface="Arial"/>
                </a:rPr>
                <a:t> jo </a:t>
              </a:r>
              <a:br>
                <a:rPr lang="fi-FI" sz="2000" b="0" i="0" u="none" strike="noStrike" kern="1200" cap="none" spc="0" normalizeH="0" baseline="0" noProof="0">
                  <a:ln>
                    <a:noFill/>
                  </a:ln>
                  <a:effectLst/>
                  <a:uLnTx/>
                  <a:uFillTx/>
                  <a:latin typeface="Tahoma"/>
                  <a:ea typeface="Tahoma"/>
                  <a:cs typeface="Arial"/>
                </a:rPr>
              </a:br>
              <a:r>
                <a:rPr kumimoji="0" lang="fi-FI" sz="2000" b="0" i="0" u="none" strike="noStrike" kern="1200" cap="none" spc="0" normalizeH="0" baseline="0" noProof="0">
                  <a:ln>
                    <a:noFill/>
                  </a:ln>
                  <a:effectLst/>
                  <a:uLnTx/>
                  <a:uFillTx/>
                  <a:latin typeface="Tahoma"/>
                  <a:ea typeface="Tahoma"/>
                  <a:cs typeface="Arial"/>
                </a:rPr>
                <a:t>hankkeen suunnitteluvaiheessa.</a:t>
              </a:r>
            </a:p>
          </p:txBody>
        </p:sp>
        <p:sp>
          <p:nvSpPr>
            <p:cNvPr id="6" name="Suorakulmio 5">
              <a:extLst>
                <a:ext uri="{FF2B5EF4-FFF2-40B4-BE49-F238E27FC236}">
                  <a16:creationId xmlns:a16="http://schemas.microsoft.com/office/drawing/2014/main" id="{E25F6E2C-4E68-48F0-B2FD-AA9D4FD434A4}"/>
                </a:ext>
              </a:extLst>
            </p:cNvPr>
            <p:cNvSpPr/>
            <p:nvPr/>
          </p:nvSpPr>
          <p:spPr>
            <a:xfrm>
              <a:off x="3786848" y="2471352"/>
              <a:ext cx="398240" cy="534250"/>
            </a:xfrm>
            <a:prstGeom prst="rect">
              <a:avLst/>
            </a:prstGeom>
            <a:grpFill/>
            <a:ln>
              <a:noFill/>
            </a:ln>
          </p:spPr>
          <p:txBody>
            <a:bodyPr wrap="square" lIns="91440" tIns="45720" rIns="91440" bIns="45720" anchor="t">
              <a:spAutoFit/>
            </a:bodyPr>
            <a:lstStyle/>
            <a:p>
              <a:pPr marL="0" marR="0" lvl="0" indent="0" algn="l" defTabSz="57150" rtl="0" eaLnBrk="1" fontAlgn="auto" latinLnBrk="0" hangingPunct="1">
                <a:lnSpc>
                  <a:spcPct val="100000"/>
                </a:lnSpc>
                <a:spcBef>
                  <a:spcPts val="0"/>
                </a:spcBef>
                <a:spcAft>
                  <a:spcPts val="1500"/>
                </a:spcAft>
                <a:buClrTx/>
                <a:buSzTx/>
                <a:buFontTx/>
                <a:buNone/>
                <a:tabLst/>
                <a:defRPr/>
              </a:pPr>
              <a:r>
                <a:rPr kumimoji="0" lang="fi-FI" sz="2400" b="1" i="0" u="none" strike="noStrike" kern="1200" cap="none" spc="0" normalizeH="0" baseline="0" noProof="0">
                  <a:ln>
                    <a:noFill/>
                  </a:ln>
                  <a:solidFill>
                    <a:srgbClr val="74AE26"/>
                  </a:solidFill>
                  <a:effectLst/>
                  <a:uLnTx/>
                  <a:uFillTx/>
                  <a:latin typeface="Tahoma"/>
                  <a:ea typeface="+mn-ea"/>
                  <a:cs typeface="+mn-cs"/>
                </a:rPr>
                <a:t>1</a:t>
              </a:r>
            </a:p>
          </p:txBody>
        </p:sp>
      </p:grpSp>
      <p:grpSp>
        <p:nvGrpSpPr>
          <p:cNvPr id="8" name="Ryhmitä 6">
            <a:extLst>
              <a:ext uri="{FF2B5EF4-FFF2-40B4-BE49-F238E27FC236}">
                <a16:creationId xmlns:a16="http://schemas.microsoft.com/office/drawing/2014/main" id="{1B30506C-AC09-4201-8978-95679AA22DF5}"/>
              </a:ext>
              <a:ext uri="{C183D7F6-B498-43B3-948B-1728B52AA6E4}">
                <adec:decorative xmlns:adec="http://schemas.microsoft.com/office/drawing/2017/decorative" val="1"/>
              </a:ext>
            </a:extLst>
          </p:cNvPr>
          <p:cNvGrpSpPr/>
          <p:nvPr/>
        </p:nvGrpSpPr>
        <p:grpSpPr>
          <a:xfrm>
            <a:off x="4411873" y="1975024"/>
            <a:ext cx="3364640" cy="2854625"/>
            <a:chOff x="4465372" y="2021896"/>
            <a:chExt cx="3275308" cy="3624036"/>
          </a:xfrm>
          <a:solidFill>
            <a:schemeClr val="bg1"/>
          </a:solidFill>
        </p:grpSpPr>
        <p:sp>
          <p:nvSpPr>
            <p:cNvPr id="10" name="Tekstin paikkamerkki 19">
              <a:extLst>
                <a:ext uri="{FF2B5EF4-FFF2-40B4-BE49-F238E27FC236}">
                  <a16:creationId xmlns:a16="http://schemas.microsoft.com/office/drawing/2014/main" id="{A6855E4B-A048-4FD4-B56D-56DD757E1C04}"/>
                </a:ext>
              </a:extLst>
            </p:cNvPr>
            <p:cNvSpPr txBox="1">
              <a:spLocks/>
            </p:cNvSpPr>
            <p:nvPr/>
          </p:nvSpPr>
          <p:spPr>
            <a:xfrm>
              <a:off x="4465372" y="2023330"/>
              <a:ext cx="3275308" cy="3622602"/>
            </a:xfrm>
            <a:prstGeom prst="rect">
              <a:avLst/>
            </a:prstGeom>
            <a:grpFill/>
          </p:spPr>
          <p:txBody>
            <a:bodyPr lIns="180000" tIns="180000" rIns="180000" bIns="18000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715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fi-FI" sz="2000" b="0" i="0" u="none" strike="noStrike" kern="1200" cap="none" spc="0" normalizeH="0" baseline="0" noProof="0">
                  <a:ln>
                    <a:noFill/>
                  </a:ln>
                  <a:effectLst/>
                  <a:uLnTx/>
                  <a:uFillTx/>
                  <a:latin typeface="Tahoma"/>
                  <a:ea typeface="Tahoma"/>
                  <a:cs typeface="Arial"/>
                </a:rPr>
                <a:t>Panosta </a:t>
              </a:r>
              <a:br>
                <a:rPr lang="fi-FI" sz="2000" b="0" i="0" u="none" strike="noStrike" kern="1200" cap="none" spc="0" normalizeH="0" baseline="0" noProof="0">
                  <a:ln>
                    <a:noFill/>
                  </a:ln>
                  <a:effectLst/>
                  <a:uLnTx/>
                  <a:uFillTx/>
                  <a:latin typeface="Tahoma"/>
                  <a:cs typeface="Arial"/>
                </a:rPr>
              </a:br>
              <a:r>
                <a:rPr kumimoji="0" lang="fi-FI" sz="2000" b="0" i="0" u="none" strike="noStrike" kern="1200" cap="none" spc="0" normalizeH="0" baseline="0" noProof="0">
                  <a:ln>
                    <a:noFill/>
                  </a:ln>
                  <a:effectLst/>
                  <a:uLnTx/>
                  <a:uFillTx/>
                  <a:latin typeface="Tahoma"/>
                  <a:ea typeface="Tahoma"/>
                  <a:cs typeface="Arial"/>
                </a:rPr>
                <a:t>laadukkaaseen </a:t>
              </a:r>
              <a:br>
                <a:rPr lang="fi-FI" sz="2000" b="0" i="0" u="none" strike="noStrike" kern="1200" cap="none" spc="0" normalizeH="0" baseline="0" noProof="0">
                  <a:ln>
                    <a:noFill/>
                  </a:ln>
                  <a:effectLst/>
                  <a:uLnTx/>
                  <a:uFillTx/>
                  <a:latin typeface="Tahoma"/>
                  <a:cs typeface="Arial"/>
                </a:rPr>
              </a:br>
              <a:r>
                <a:rPr kumimoji="0" lang="fi-FI" sz="2000" b="0" i="0" u="none" strike="noStrike" kern="1200" cap="none" spc="0" normalizeH="0" baseline="0" noProof="0">
                  <a:ln>
                    <a:noFill/>
                  </a:ln>
                  <a:effectLst/>
                  <a:uLnTx/>
                  <a:uFillTx/>
                  <a:latin typeface="Tahoma"/>
                  <a:ea typeface="Tahoma"/>
                  <a:cs typeface="Arial"/>
                </a:rPr>
                <a:t>ja konkreettiseen hankesuunnitelmaan.</a:t>
              </a:r>
            </a:p>
          </p:txBody>
        </p:sp>
        <p:sp>
          <p:nvSpPr>
            <p:cNvPr id="11" name="Suorakulmio 10">
              <a:extLst>
                <a:ext uri="{FF2B5EF4-FFF2-40B4-BE49-F238E27FC236}">
                  <a16:creationId xmlns:a16="http://schemas.microsoft.com/office/drawing/2014/main" id="{9DD8D1D5-F49B-46FF-AB44-3967A736C700}"/>
                </a:ext>
              </a:extLst>
            </p:cNvPr>
            <p:cNvSpPr/>
            <p:nvPr/>
          </p:nvSpPr>
          <p:spPr>
            <a:xfrm>
              <a:off x="7317774" y="2021896"/>
              <a:ext cx="352261" cy="675763"/>
            </a:xfrm>
            <a:prstGeom prst="rect">
              <a:avLst/>
            </a:prstGeom>
            <a:grpFill/>
          </p:spPr>
          <p:txBody>
            <a:bodyPr wrap="square" lIns="91440" tIns="45720" rIns="91440" bIns="45720" anchor="t">
              <a:spAutoFit/>
            </a:bodyPr>
            <a:lstStyle/>
            <a:p>
              <a:pPr marL="0" marR="0" lvl="0" indent="0" algn="l" defTabSz="57150" rtl="0" eaLnBrk="1" fontAlgn="auto" latinLnBrk="0" hangingPunct="1">
                <a:lnSpc>
                  <a:spcPct val="100000"/>
                </a:lnSpc>
                <a:spcBef>
                  <a:spcPts val="0"/>
                </a:spcBef>
                <a:spcAft>
                  <a:spcPts val="1500"/>
                </a:spcAft>
                <a:buClrTx/>
                <a:buSzTx/>
                <a:buFontTx/>
                <a:buNone/>
                <a:tabLst/>
                <a:defRPr/>
              </a:pPr>
              <a:r>
                <a:rPr lang="fi-FI" sz="2400" b="1">
                  <a:solidFill>
                    <a:srgbClr val="74AE26"/>
                  </a:solidFill>
                  <a:latin typeface="Tahoma"/>
                  <a:ea typeface="Tahoma"/>
                  <a:cs typeface="Tahoma"/>
                </a:rPr>
                <a:t>2</a:t>
              </a:r>
              <a:endParaRPr lang="fi-FI" sz="2400" b="1" i="0" u="none" strike="noStrike" kern="1200" cap="none" spc="0" normalizeH="0" baseline="0" noProof="0">
                <a:ln>
                  <a:noFill/>
                </a:ln>
                <a:solidFill>
                  <a:srgbClr val="74AE26"/>
                </a:solidFill>
                <a:effectLst/>
                <a:uLnTx/>
                <a:uFillTx/>
                <a:latin typeface="Tahoma"/>
                <a:ea typeface="Tahoma"/>
                <a:cs typeface="Tahoma"/>
              </a:endParaRPr>
            </a:p>
          </p:txBody>
        </p:sp>
      </p:grpSp>
      <p:grpSp>
        <p:nvGrpSpPr>
          <p:cNvPr id="13" name="Ryhmitä 7">
            <a:extLst>
              <a:ext uri="{FF2B5EF4-FFF2-40B4-BE49-F238E27FC236}">
                <a16:creationId xmlns:a16="http://schemas.microsoft.com/office/drawing/2014/main" id="{2525DC21-8E29-450E-A02C-23B439BFBB5B}"/>
              </a:ext>
              <a:ext uri="{C183D7F6-B498-43B3-948B-1728B52AA6E4}">
                <adec:decorative xmlns:adec="http://schemas.microsoft.com/office/drawing/2017/decorative" val="1"/>
              </a:ext>
            </a:extLst>
          </p:cNvPr>
          <p:cNvGrpSpPr/>
          <p:nvPr/>
        </p:nvGrpSpPr>
        <p:grpSpPr>
          <a:xfrm>
            <a:off x="7904853" y="1976003"/>
            <a:ext cx="3370967" cy="2853495"/>
            <a:chOff x="8191762" y="2471351"/>
            <a:chExt cx="3290796" cy="3174581"/>
          </a:xfrm>
          <a:solidFill>
            <a:schemeClr val="bg1"/>
          </a:solidFill>
        </p:grpSpPr>
        <p:sp>
          <p:nvSpPr>
            <p:cNvPr id="15" name="Tekstin paikkamerkki 19">
              <a:extLst>
                <a:ext uri="{FF2B5EF4-FFF2-40B4-BE49-F238E27FC236}">
                  <a16:creationId xmlns:a16="http://schemas.microsoft.com/office/drawing/2014/main" id="{E9A2D310-4FCF-41C1-9A74-BBA0D198B057}"/>
                </a:ext>
              </a:extLst>
            </p:cNvPr>
            <p:cNvSpPr txBox="1">
              <a:spLocks/>
            </p:cNvSpPr>
            <p:nvPr/>
          </p:nvSpPr>
          <p:spPr>
            <a:xfrm>
              <a:off x="8191762" y="2471351"/>
              <a:ext cx="3275308" cy="3174581"/>
            </a:xfrm>
            <a:prstGeom prst="rect">
              <a:avLst/>
            </a:prstGeom>
            <a:grpFill/>
          </p:spPr>
          <p:txBody>
            <a:bodyPr lIns="180000" tIns="180000" rIns="180000" bIns="18000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7150" rtl="0" eaLnBrk="1" fontAlgn="auto" latinLnBrk="0" hangingPunct="1">
                <a:lnSpc>
                  <a:spcPct val="100000"/>
                </a:lnSpc>
                <a:spcBef>
                  <a:spcPts val="0"/>
                </a:spcBef>
                <a:spcAft>
                  <a:spcPts val="1500"/>
                </a:spcAft>
                <a:buClrTx/>
                <a:buSzTx/>
                <a:buFont typeface="Arial" panose="020B0604020202020204" pitchFamily="34" charset="0"/>
                <a:buNone/>
                <a:tabLst/>
                <a:defRPr/>
              </a:pPr>
              <a:r>
                <a:rPr kumimoji="0" lang="fi-FI" sz="2000" b="0" i="0" u="none" strike="noStrike" kern="1200" cap="none" spc="0" normalizeH="0" baseline="0" noProof="0">
                  <a:ln>
                    <a:noFill/>
                  </a:ln>
                  <a:effectLst/>
                  <a:uLnTx/>
                  <a:uFillTx/>
                  <a:latin typeface="Tahoma"/>
                  <a:ea typeface="Tahoma"/>
                  <a:cs typeface="Arial"/>
                </a:rPr>
                <a:t>Jätä hakemus </a:t>
              </a:r>
              <a:br>
                <a:rPr lang="fi-FI" sz="2000" b="0" i="0" u="none" strike="noStrike" kern="1200" cap="none" spc="0" normalizeH="0" baseline="0" noProof="0">
                  <a:ln>
                    <a:noFill/>
                  </a:ln>
                  <a:effectLst/>
                  <a:uLnTx/>
                  <a:uFillTx/>
                  <a:latin typeface="Tahoma"/>
                  <a:cs typeface="Arial"/>
                </a:rPr>
              </a:br>
              <a:r>
                <a:rPr kumimoji="0" lang="fi-FI" sz="2000" b="0" i="0" u="none" strike="noStrike" kern="1200" cap="none" spc="0" normalizeH="0" baseline="0" noProof="0">
                  <a:ln>
                    <a:noFill/>
                  </a:ln>
                  <a:effectLst/>
                  <a:uLnTx/>
                  <a:uFillTx/>
                  <a:latin typeface="Tahoma"/>
                  <a:ea typeface="Tahoma"/>
                  <a:cs typeface="Arial"/>
                </a:rPr>
                <a:t>ennen hankkeen aloittamista.</a:t>
              </a:r>
            </a:p>
          </p:txBody>
        </p:sp>
        <p:sp>
          <p:nvSpPr>
            <p:cNvPr id="16" name="Suorakulmio 15">
              <a:extLst>
                <a:ext uri="{FF2B5EF4-FFF2-40B4-BE49-F238E27FC236}">
                  <a16:creationId xmlns:a16="http://schemas.microsoft.com/office/drawing/2014/main" id="{F48AF873-B81B-4A9C-A008-2A6B27B9103B}"/>
                </a:ext>
              </a:extLst>
            </p:cNvPr>
            <p:cNvSpPr/>
            <p:nvPr/>
          </p:nvSpPr>
          <p:spPr>
            <a:xfrm>
              <a:off x="11111369" y="2482897"/>
              <a:ext cx="371189" cy="592189"/>
            </a:xfrm>
            <a:prstGeom prst="rect">
              <a:avLst/>
            </a:prstGeom>
            <a:grpFill/>
          </p:spPr>
          <p:txBody>
            <a:bodyPr wrap="none" lIns="91440" tIns="45720" rIns="91440" bIns="45720" anchor="t">
              <a:spAutoFit/>
            </a:bodyPr>
            <a:lstStyle/>
            <a:p>
              <a:pPr marL="0" marR="0" lvl="0" indent="0" algn="l" defTabSz="57150" rtl="0" eaLnBrk="1" fontAlgn="auto" latinLnBrk="0" hangingPunct="1">
                <a:lnSpc>
                  <a:spcPct val="100000"/>
                </a:lnSpc>
                <a:spcBef>
                  <a:spcPts val="0"/>
                </a:spcBef>
                <a:spcAft>
                  <a:spcPts val="1500"/>
                </a:spcAft>
                <a:buClrTx/>
                <a:buSzTx/>
                <a:buFontTx/>
                <a:buNone/>
                <a:tabLst/>
                <a:defRPr/>
              </a:pPr>
              <a:r>
                <a:rPr kumimoji="0" lang="fi-FI" sz="2400" b="1" i="0" u="none" strike="noStrike" kern="1200" cap="none" spc="0" normalizeH="0" baseline="0" noProof="0">
                  <a:ln>
                    <a:noFill/>
                  </a:ln>
                  <a:solidFill>
                    <a:srgbClr val="74AE26"/>
                  </a:solidFill>
                  <a:effectLst/>
                  <a:uLnTx/>
                  <a:uFillTx/>
                  <a:latin typeface="Tahoma"/>
                  <a:ea typeface="+mn-ea"/>
                  <a:cs typeface="+mn-cs"/>
                </a:rPr>
                <a:t>3</a:t>
              </a:r>
            </a:p>
          </p:txBody>
        </p:sp>
      </p:grpSp>
      <p:sp>
        <p:nvSpPr>
          <p:cNvPr id="18" name="Tekstin paikkamerkki 19">
            <a:extLst>
              <a:ext uri="{FF2B5EF4-FFF2-40B4-BE49-F238E27FC236}">
                <a16:creationId xmlns:a16="http://schemas.microsoft.com/office/drawing/2014/main" id="{E3DBFBB4-5A27-406A-858E-8C1E543B48CF}"/>
              </a:ext>
            </a:extLst>
          </p:cNvPr>
          <p:cNvSpPr txBox="1">
            <a:spLocks/>
          </p:cNvSpPr>
          <p:nvPr/>
        </p:nvSpPr>
        <p:spPr>
          <a:xfrm>
            <a:off x="916180" y="3645049"/>
            <a:ext cx="10200318" cy="206824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7150" rtl="0" eaLnBrk="1" fontAlgn="auto" latinLnBrk="0" hangingPunct="1">
              <a:lnSpc>
                <a:spcPct val="100000"/>
              </a:lnSpc>
              <a:spcBef>
                <a:spcPts val="0"/>
              </a:spcBef>
              <a:spcAft>
                <a:spcPts val="1500"/>
              </a:spcAft>
              <a:buClrTx/>
              <a:buSzTx/>
              <a:buFont typeface="Arial" panose="020B0604020202020204" pitchFamily="34" charset="0"/>
              <a:buNone/>
              <a:tabLst/>
              <a:defRPr/>
            </a:pPr>
            <a:endParaRPr lang="fi-FI" sz="1300" b="1" i="0" u="none" strike="noStrike" kern="1200" cap="none" spc="0" normalizeH="0" baseline="0" noProof="0">
              <a:ln>
                <a:noFill/>
              </a:ln>
              <a:solidFill>
                <a:srgbClr val="000000"/>
              </a:solidFill>
              <a:effectLst/>
              <a:uLnTx/>
              <a:uFillTx/>
              <a:latin typeface="Tahoma"/>
              <a:ea typeface="Tahoma"/>
              <a:cs typeface="Arial"/>
            </a:endParaRPr>
          </a:p>
          <a:p>
            <a:pPr marL="0" marR="0" lvl="0" indent="0" algn="l" defTabSz="57150" rtl="0" eaLnBrk="1" fontAlgn="auto" latinLnBrk="0" hangingPunct="1">
              <a:lnSpc>
                <a:spcPct val="100000"/>
              </a:lnSpc>
              <a:spcBef>
                <a:spcPts val="0"/>
              </a:spcBef>
              <a:spcAft>
                <a:spcPts val="1500"/>
              </a:spcAft>
              <a:buClrTx/>
              <a:buSzTx/>
              <a:buFont typeface="Arial" panose="020B0604020202020204" pitchFamily="34" charset="0"/>
              <a:buNone/>
              <a:tabLst/>
              <a:defRPr/>
            </a:pPr>
            <a:endParaRPr kumimoji="0" lang="fi-FI" sz="1600" b="1" i="0" u="none" strike="noStrike" kern="1200" cap="none" spc="0" normalizeH="0" baseline="0" noProof="0">
              <a:ln>
                <a:noFill/>
              </a:ln>
              <a:solidFill>
                <a:srgbClr val="000000"/>
              </a:solidFill>
              <a:effectLst/>
              <a:uLnTx/>
              <a:uFillTx/>
              <a:latin typeface="Tahoma"/>
              <a:ea typeface="+mn-ea"/>
              <a:cs typeface="Arial"/>
            </a:endParaRPr>
          </a:p>
        </p:txBody>
      </p:sp>
      <p:pic>
        <p:nvPicPr>
          <p:cNvPr id="20" name="Kuva 19">
            <a:extLst>
              <a:ext uri="{FF2B5EF4-FFF2-40B4-BE49-F238E27FC236}">
                <a16:creationId xmlns:a16="http://schemas.microsoft.com/office/drawing/2014/main" id="{306191B7-1B0A-4803-8816-168D1DA425C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2247" y="3741467"/>
            <a:ext cx="1204326" cy="1204326"/>
          </a:xfrm>
          <a:prstGeom prst="rect">
            <a:avLst/>
          </a:prstGeom>
        </p:spPr>
      </p:pic>
      <p:pic>
        <p:nvPicPr>
          <p:cNvPr id="22" name="Kuva 21">
            <a:extLst>
              <a:ext uri="{FF2B5EF4-FFF2-40B4-BE49-F238E27FC236}">
                <a16:creationId xmlns:a16="http://schemas.microsoft.com/office/drawing/2014/main" id="{14E70832-44DC-4A8C-96BA-F3BAECFCE63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8984" y="3741467"/>
            <a:ext cx="1204326" cy="1204326"/>
          </a:xfrm>
          <a:prstGeom prst="rect">
            <a:avLst/>
          </a:prstGeom>
        </p:spPr>
      </p:pic>
      <p:pic>
        <p:nvPicPr>
          <p:cNvPr id="24" name="Kuva 23">
            <a:extLst>
              <a:ext uri="{FF2B5EF4-FFF2-40B4-BE49-F238E27FC236}">
                <a16:creationId xmlns:a16="http://schemas.microsoft.com/office/drawing/2014/main" id="{BF373475-9CB8-4247-8AA9-8160D273ABE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1225" y="3741467"/>
            <a:ext cx="1204326" cy="1204326"/>
          </a:xfrm>
          <a:prstGeom prst="rect">
            <a:avLst/>
          </a:prstGeom>
        </p:spPr>
      </p:pic>
    </p:spTree>
    <p:extLst>
      <p:ext uri="{BB962C8B-B14F-4D97-AF65-F5344CB8AC3E}">
        <p14:creationId xmlns:p14="http://schemas.microsoft.com/office/powerpoint/2010/main" val="200323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E5EA84-6186-4673-9BDB-BC08EFFF4177}"/>
              </a:ext>
            </a:extLst>
          </p:cNvPr>
          <p:cNvSpPr>
            <a:spLocks noGrp="1"/>
          </p:cNvSpPr>
          <p:nvPr>
            <p:ph type="title"/>
          </p:nvPr>
        </p:nvSpPr>
        <p:spPr>
          <a:xfrm>
            <a:off x="585280" y="-390836"/>
            <a:ext cx="10532486" cy="1033907"/>
          </a:xfrm>
        </p:spPr>
        <p:txBody>
          <a:bodyPr anchor="b">
            <a:normAutofit/>
          </a:bodyPr>
          <a:lstStyle/>
          <a:p>
            <a:r>
              <a:rPr lang="fi-FI" b="1"/>
              <a:t>Ota yhteyttä yritysasiantuntijaan</a:t>
            </a:r>
          </a:p>
        </p:txBody>
      </p:sp>
      <p:pic>
        <p:nvPicPr>
          <p:cNvPr id="3" name="Kuva 6">
            <a:extLst>
              <a:ext uri="{FF2B5EF4-FFF2-40B4-BE49-F238E27FC236}">
                <a16:creationId xmlns:a16="http://schemas.microsoft.com/office/drawing/2014/main" id="{4EE548FE-C5B2-46A6-98CC-96E95DAA5F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53281" y="477671"/>
            <a:ext cx="3222227" cy="3222227"/>
          </a:xfrm>
          <a:prstGeom prst="rect">
            <a:avLst/>
          </a:prstGeom>
          <a:noFill/>
        </p:spPr>
      </p:pic>
      <p:sp>
        <p:nvSpPr>
          <p:cNvPr id="4" name="Tekstiruutu 3">
            <a:extLst>
              <a:ext uri="{FF2B5EF4-FFF2-40B4-BE49-F238E27FC236}">
                <a16:creationId xmlns:a16="http://schemas.microsoft.com/office/drawing/2014/main" id="{A32A342E-5BBA-431E-906B-21E78FB9DFEA}"/>
              </a:ext>
            </a:extLst>
          </p:cNvPr>
          <p:cNvSpPr txBox="1"/>
          <p:nvPr/>
        </p:nvSpPr>
        <p:spPr>
          <a:xfrm>
            <a:off x="585281" y="782122"/>
            <a:ext cx="3247417" cy="5663089"/>
          </a:xfrm>
          <a:prstGeom prst="rect">
            <a:avLst/>
          </a:prstGeom>
          <a:noFill/>
        </p:spPr>
        <p:txBody>
          <a:bodyPr wrap="square" lIns="0" tIns="0" rIns="0" bIns="0" rtlCol="0" anchor="t">
            <a:spAutoFit/>
          </a:bodyPr>
          <a:lstStyle/>
          <a:p>
            <a:pPr algn="l"/>
            <a:r>
              <a:rPr lang="fi-FI" b="1"/>
              <a:t>Pohjois-Pohjanmaa</a:t>
            </a:r>
          </a:p>
          <a:p>
            <a:pPr algn="l"/>
            <a:endParaRPr lang="fi-FI" sz="1400"/>
          </a:p>
          <a:p>
            <a:pPr algn="l"/>
            <a:r>
              <a:rPr lang="fi-FI" sz="1400" b="1"/>
              <a:t>Anna Palinsaari</a:t>
            </a:r>
            <a:r>
              <a:rPr lang="fi-FI" sz="1400"/>
              <a:t>, 0295 038 029, </a:t>
            </a:r>
            <a:r>
              <a:rPr lang="fi-FI" sz="1400">
                <a:hlinkClick r:id="rId4"/>
              </a:rPr>
              <a:t>anna.palinsaari@ely-keskus.fi</a:t>
            </a:r>
            <a:r>
              <a:rPr lang="fi-FI" sz="1400"/>
              <a:t> </a:t>
            </a:r>
          </a:p>
          <a:p>
            <a:endParaRPr lang="fi-FI" sz="1400"/>
          </a:p>
          <a:p>
            <a:r>
              <a:rPr lang="fi-FI" sz="1400" b="1">
                <a:ea typeface="Tahoma"/>
                <a:cs typeface="Tahoma"/>
              </a:rPr>
              <a:t>Esa-Matti Määttä,</a:t>
            </a:r>
            <a:r>
              <a:rPr lang="fi-FI" sz="1400" b="1">
                <a:ea typeface="+mn-lt"/>
                <a:cs typeface="+mn-lt"/>
              </a:rPr>
              <a:t> </a:t>
            </a:r>
            <a:r>
              <a:rPr lang="fi-FI" sz="1400">
                <a:ea typeface="+mn-lt"/>
                <a:cs typeface="+mn-lt"/>
              </a:rPr>
              <a:t>0295 038 114,</a:t>
            </a:r>
            <a:endParaRPr lang="fi-FI" sz="1400" b="1"/>
          </a:p>
          <a:p>
            <a:r>
              <a:rPr lang="fi-FI" sz="1400">
                <a:ea typeface="Tahoma"/>
                <a:cs typeface="Tahoma"/>
                <a:hlinkClick r:id="rId5"/>
              </a:rPr>
              <a:t>esa-matti.maatta@ely-keskus.fi</a:t>
            </a:r>
          </a:p>
          <a:p>
            <a:br>
              <a:rPr lang="fi-FI" sz="1400"/>
            </a:br>
            <a:r>
              <a:rPr lang="fi-FI" sz="1400" b="1"/>
              <a:t>Gitte Meriläinen</a:t>
            </a:r>
            <a:r>
              <a:rPr lang="fi-FI" sz="1400"/>
              <a:t>, 0295 038 118, </a:t>
            </a:r>
            <a:r>
              <a:rPr lang="fi-FI" sz="1400">
                <a:hlinkClick r:id="rId6"/>
              </a:rPr>
              <a:t>gitte.merilainen@ely-keskus.fi</a:t>
            </a:r>
            <a:r>
              <a:rPr lang="fi-FI" sz="1400"/>
              <a:t> </a:t>
            </a:r>
            <a:endParaRPr lang="fi-FI">
              <a:ea typeface="Tahoma"/>
              <a:cs typeface="Tahoma"/>
            </a:endParaRPr>
          </a:p>
          <a:p>
            <a:pPr algn="l"/>
            <a:br>
              <a:rPr lang="fi-FI" sz="1400"/>
            </a:br>
            <a:r>
              <a:rPr lang="fi-FI" sz="1400" b="1"/>
              <a:t>Janne Ranta</a:t>
            </a:r>
            <a:r>
              <a:rPr lang="fi-FI" sz="1400"/>
              <a:t>, 0295 038 234 </a:t>
            </a:r>
            <a:r>
              <a:rPr lang="fi-FI" sz="1400">
                <a:hlinkClick r:id="rId7"/>
              </a:rPr>
              <a:t>janne.ranta@ely-keskus.fi</a:t>
            </a:r>
            <a:r>
              <a:rPr lang="fi-FI" sz="1400"/>
              <a:t> </a:t>
            </a:r>
          </a:p>
          <a:p>
            <a:pPr algn="l"/>
            <a:br>
              <a:rPr lang="fi-FI" sz="1400"/>
            </a:br>
            <a:r>
              <a:rPr lang="fi-FI" sz="1400" b="1"/>
              <a:t>Jouko Hanhela</a:t>
            </a:r>
            <a:r>
              <a:rPr lang="fi-FI" sz="1400"/>
              <a:t>, 0295 038 043, </a:t>
            </a:r>
            <a:r>
              <a:rPr lang="fi-FI" sz="1400">
                <a:hlinkClick r:id="rId8"/>
              </a:rPr>
              <a:t>jouko.hanhela@ely-keskus.fi</a:t>
            </a:r>
            <a:r>
              <a:rPr lang="fi-FI" sz="1400"/>
              <a:t> </a:t>
            </a:r>
          </a:p>
          <a:p>
            <a:pPr algn="l"/>
            <a:br>
              <a:rPr lang="fi-FI" sz="1400"/>
            </a:br>
            <a:r>
              <a:rPr lang="fi-FI" sz="1400" b="1"/>
              <a:t>Sari Turtiainen</a:t>
            </a:r>
            <a:r>
              <a:rPr lang="fi-FI" sz="1400"/>
              <a:t>, 0295 038 121, </a:t>
            </a:r>
            <a:r>
              <a:rPr lang="fi-FI" sz="1400">
                <a:hlinkClick r:id="rId9"/>
              </a:rPr>
              <a:t>sari.turtiainen@ely-keskus.fi</a:t>
            </a:r>
            <a:r>
              <a:rPr lang="fi-FI" sz="1400"/>
              <a:t> </a:t>
            </a:r>
          </a:p>
          <a:p>
            <a:pPr algn="l"/>
            <a:endParaRPr lang="fi-FI" sz="1400"/>
          </a:p>
          <a:p>
            <a:pPr algn="l"/>
            <a:r>
              <a:rPr lang="fi-FI" sz="1400" b="1"/>
              <a:t>Tiina Saukkonen,</a:t>
            </a:r>
            <a:r>
              <a:rPr lang="fi-FI" sz="1400"/>
              <a:t> 0295 038 151,</a:t>
            </a:r>
            <a:br>
              <a:rPr lang="fi-FI" sz="1400"/>
            </a:br>
            <a:r>
              <a:rPr lang="fi-FI" sz="1400">
                <a:hlinkClick r:id="rId10"/>
              </a:rPr>
              <a:t>tiina.saukkonen@ely-keskus.fi</a:t>
            </a:r>
            <a:br>
              <a:rPr lang="fi-FI" sz="1400"/>
            </a:br>
            <a:endParaRPr lang="fi-FI" sz="1400"/>
          </a:p>
          <a:p>
            <a:pPr algn="l"/>
            <a:endParaRPr lang="fi-FI" sz="1400" b="1">
              <a:solidFill>
                <a:srgbClr val="FF0000"/>
              </a:solidFill>
            </a:endParaRPr>
          </a:p>
          <a:p>
            <a:pPr algn="l"/>
            <a:br>
              <a:rPr lang="fi-FI" sz="1400"/>
            </a:br>
            <a:endParaRPr lang="fi-FI" sz="1400"/>
          </a:p>
        </p:txBody>
      </p:sp>
      <p:sp>
        <p:nvSpPr>
          <p:cNvPr id="5" name="Tekstiruutu 4">
            <a:extLst>
              <a:ext uri="{FF2B5EF4-FFF2-40B4-BE49-F238E27FC236}">
                <a16:creationId xmlns:a16="http://schemas.microsoft.com/office/drawing/2014/main" id="{E6B3480D-4561-4A2D-8B32-BCA205529E9D}"/>
              </a:ext>
            </a:extLst>
          </p:cNvPr>
          <p:cNvSpPr txBox="1"/>
          <p:nvPr/>
        </p:nvSpPr>
        <p:spPr>
          <a:xfrm>
            <a:off x="6346487" y="783279"/>
            <a:ext cx="3247417" cy="2739211"/>
          </a:xfrm>
          <a:prstGeom prst="rect">
            <a:avLst/>
          </a:prstGeom>
          <a:noFill/>
        </p:spPr>
        <p:txBody>
          <a:bodyPr wrap="square" lIns="0" tIns="0" rIns="0" bIns="0" rtlCol="0" anchor="t">
            <a:spAutoFit/>
          </a:bodyPr>
          <a:lstStyle/>
          <a:p>
            <a:pPr marL="0" indent="0">
              <a:buNone/>
            </a:pPr>
            <a:r>
              <a:rPr lang="fi-FI" b="1">
                <a:solidFill>
                  <a:schemeClr val="tx1"/>
                </a:solidFill>
                <a:latin typeface="+mn-lt"/>
                <a:cs typeface="Arial" panose="020B0604020202020204" pitchFamily="34" charset="0"/>
              </a:rPr>
              <a:t>Kainuu</a:t>
            </a:r>
          </a:p>
          <a:p>
            <a:pPr marL="0" indent="0">
              <a:buNone/>
            </a:pPr>
            <a:endParaRPr lang="fi-FI" sz="1400">
              <a:solidFill>
                <a:schemeClr val="tx1"/>
              </a:solidFill>
              <a:latin typeface="+mn-lt"/>
              <a:cs typeface="Arial" panose="020B0604020202020204" pitchFamily="34" charset="0"/>
            </a:endParaRPr>
          </a:p>
          <a:p>
            <a:r>
              <a:rPr lang="fi-FI" sz="1400" b="1">
                <a:solidFill>
                  <a:schemeClr val="tx1"/>
                </a:solidFill>
                <a:latin typeface="+mn-lt"/>
                <a:cs typeface="Arial" panose="020B0604020202020204" pitchFamily="34" charset="0"/>
              </a:rPr>
              <a:t>Eija Tabell-Jokelainen</a:t>
            </a:r>
            <a:r>
              <a:rPr lang="fi-FI" sz="1400">
                <a:solidFill>
                  <a:schemeClr val="tx1"/>
                </a:solidFill>
                <a:latin typeface="+mn-lt"/>
                <a:cs typeface="Arial" panose="020B0604020202020204" pitchFamily="34" charset="0"/>
              </a:rPr>
              <a:t>, 0295 023 546, </a:t>
            </a:r>
            <a:r>
              <a:rPr lang="fi-FI" sz="1400">
                <a:solidFill>
                  <a:schemeClr val="tx1"/>
                </a:solidFill>
                <a:latin typeface="+mn-lt"/>
                <a:cs typeface="Arial" panose="020B0604020202020204" pitchFamily="34" charset="0"/>
                <a:hlinkClick r:id="rId11"/>
              </a:rPr>
              <a:t>eija.tabell-jokelainen@ely-keskus.fi</a:t>
            </a:r>
            <a:r>
              <a:rPr lang="fi-FI" sz="1400">
                <a:solidFill>
                  <a:schemeClr val="tx1"/>
                </a:solidFill>
                <a:latin typeface="+mn-lt"/>
                <a:cs typeface="Arial" panose="020B0604020202020204" pitchFamily="34" charset="0"/>
              </a:rPr>
              <a:t>  </a:t>
            </a:r>
          </a:p>
          <a:p>
            <a:br>
              <a:rPr lang="fi-FI" sz="1400">
                <a:cs typeface="Arial" panose="020B0604020202020204" pitchFamily="34" charset="0"/>
              </a:rPr>
            </a:br>
            <a:r>
              <a:rPr lang="fi-FI" sz="1400" b="1">
                <a:latin typeface="+mn-lt"/>
                <a:cs typeface="Arial"/>
              </a:rPr>
              <a:t>Pauliina Hyyryläinen</a:t>
            </a:r>
            <a:r>
              <a:rPr lang="fi-FI" sz="1400">
                <a:latin typeface="+mn-lt"/>
                <a:cs typeface="Arial"/>
              </a:rPr>
              <a:t>, 0295 023 097,</a:t>
            </a:r>
            <a:endParaRPr lang="fi-FI" sz="1400">
              <a:latin typeface="+mn-lt"/>
              <a:ea typeface="Tahoma"/>
              <a:cs typeface="Arial"/>
            </a:endParaRPr>
          </a:p>
          <a:p>
            <a:r>
              <a:rPr lang="fi-FI" sz="1400">
                <a:cs typeface="Arial" panose="020B0604020202020204" pitchFamily="34" charset="0"/>
                <a:hlinkClick r:id="rId12"/>
              </a:rPr>
              <a:t>pauliina.hyyrylainen@ely-keskus.fi</a:t>
            </a:r>
            <a:endParaRPr lang="fi-FI" sz="1400">
              <a:cs typeface="Arial" panose="020B0604020202020204" pitchFamily="34" charset="0"/>
            </a:endParaRPr>
          </a:p>
          <a:p>
            <a:endParaRPr lang="fi-FI" sz="1400">
              <a:solidFill>
                <a:schemeClr val="tx1"/>
              </a:solidFill>
              <a:latin typeface="+mn-lt"/>
              <a:cs typeface="Arial" panose="020B0604020202020204" pitchFamily="34" charset="0"/>
            </a:endParaRPr>
          </a:p>
          <a:p>
            <a:r>
              <a:rPr lang="fi-FI" sz="1400" b="1">
                <a:solidFill>
                  <a:schemeClr val="tx1"/>
                </a:solidFill>
                <a:latin typeface="+mn-lt"/>
                <a:cs typeface="Arial" panose="020B0604020202020204" pitchFamily="34" charset="0"/>
              </a:rPr>
              <a:t>Sanna Karjalainen</a:t>
            </a:r>
            <a:r>
              <a:rPr lang="fi-FI" sz="1400">
                <a:solidFill>
                  <a:schemeClr val="tx1"/>
                </a:solidFill>
                <a:latin typeface="+mn-lt"/>
                <a:cs typeface="Arial" panose="020B0604020202020204" pitchFamily="34" charset="0"/>
              </a:rPr>
              <a:t>, 0295 023 548, </a:t>
            </a:r>
            <a:r>
              <a:rPr lang="fi-FI" sz="1400">
                <a:solidFill>
                  <a:schemeClr val="tx1"/>
                </a:solidFill>
                <a:latin typeface="+mn-lt"/>
                <a:cs typeface="Arial" panose="020B0604020202020204" pitchFamily="34" charset="0"/>
                <a:hlinkClick r:id="rId13"/>
              </a:rPr>
              <a:t>sanna.karjalainen@ely-keskus.fi</a:t>
            </a:r>
            <a:r>
              <a:rPr lang="fi-FI" sz="1400">
                <a:solidFill>
                  <a:schemeClr val="tx1"/>
                </a:solidFill>
                <a:latin typeface="+mn-lt"/>
                <a:cs typeface="Arial" panose="020B0604020202020204" pitchFamily="34" charset="0"/>
              </a:rPr>
              <a:t> </a:t>
            </a:r>
          </a:p>
          <a:p>
            <a:endParaRPr lang="fi-FI" sz="1400">
              <a:solidFill>
                <a:schemeClr val="tx1"/>
              </a:solidFill>
              <a:latin typeface="+mn-lt"/>
              <a:cs typeface="Arial" panose="020B0604020202020204" pitchFamily="34" charset="0"/>
            </a:endParaRPr>
          </a:p>
          <a:p>
            <a:pPr algn="l"/>
            <a:endParaRPr lang="fi-FI" sz="2000" err="1"/>
          </a:p>
        </p:txBody>
      </p:sp>
      <p:sp>
        <p:nvSpPr>
          <p:cNvPr id="6" name="Tekstiruutu 5">
            <a:extLst>
              <a:ext uri="{FF2B5EF4-FFF2-40B4-BE49-F238E27FC236}">
                <a16:creationId xmlns:a16="http://schemas.microsoft.com/office/drawing/2014/main" id="{C1059FE7-DDF8-4207-8F02-088412330B13}"/>
              </a:ext>
            </a:extLst>
          </p:cNvPr>
          <p:cNvSpPr txBox="1"/>
          <p:nvPr/>
        </p:nvSpPr>
        <p:spPr>
          <a:xfrm>
            <a:off x="3550191" y="784435"/>
            <a:ext cx="3247417" cy="3600986"/>
          </a:xfrm>
          <a:prstGeom prst="rect">
            <a:avLst/>
          </a:prstGeom>
          <a:noFill/>
        </p:spPr>
        <p:txBody>
          <a:bodyPr wrap="square" lIns="0" tIns="0" rIns="0" bIns="0" rtlCol="0">
            <a:spAutoFit/>
          </a:bodyPr>
          <a:lstStyle/>
          <a:p>
            <a:pPr marL="0" indent="0">
              <a:buNone/>
            </a:pPr>
            <a:r>
              <a:rPr lang="fi-FI" b="1">
                <a:solidFill>
                  <a:schemeClr val="tx1"/>
                </a:solidFill>
                <a:latin typeface="+mn-lt"/>
                <a:cs typeface="Arial" panose="020B0604020202020204" pitchFamily="34" charset="0"/>
              </a:rPr>
              <a:t>Lappi</a:t>
            </a:r>
          </a:p>
          <a:p>
            <a:pPr marL="0" indent="0">
              <a:buNone/>
            </a:pPr>
            <a:endParaRPr lang="fi-FI" sz="1400">
              <a:solidFill>
                <a:schemeClr val="tx1"/>
              </a:solidFill>
              <a:cs typeface="Arial" panose="020B0604020202020204" pitchFamily="34" charset="0"/>
            </a:endParaRPr>
          </a:p>
          <a:p>
            <a:r>
              <a:rPr lang="fi-FI" sz="1400" b="1">
                <a:solidFill>
                  <a:schemeClr val="tx1"/>
                </a:solidFill>
                <a:cs typeface="Arial" panose="020B0604020202020204" pitchFamily="34" charset="0"/>
              </a:rPr>
              <a:t>Anne Syväjärvi</a:t>
            </a:r>
            <a:r>
              <a:rPr lang="fi-FI" sz="1400">
                <a:solidFill>
                  <a:schemeClr val="tx1"/>
                </a:solidFill>
                <a:cs typeface="Arial" panose="020B0604020202020204" pitchFamily="34" charset="0"/>
              </a:rPr>
              <a:t>, 0295 037 578, </a:t>
            </a:r>
            <a:r>
              <a:rPr lang="fi-FI" sz="1400">
                <a:solidFill>
                  <a:srgbClr val="0070C0"/>
                </a:solidFill>
                <a:cs typeface="Arial" panose="020B0604020202020204" pitchFamily="34" charset="0"/>
                <a:hlinkClick r:id="rId14">
                  <a:extLst>
                    <a:ext uri="{A12FA001-AC4F-418D-AE19-62706E023703}">
                      <ahyp:hlinkClr xmlns:ahyp="http://schemas.microsoft.com/office/drawing/2018/hyperlinkcolor" val="tx"/>
                    </a:ext>
                  </a:extLst>
                </a:hlinkClick>
              </a:rPr>
              <a:t>anne.syvajarvi@ely-keskus.fi</a:t>
            </a:r>
            <a:r>
              <a:rPr lang="fi-FI" sz="1400">
                <a:solidFill>
                  <a:srgbClr val="0070C0"/>
                </a:solidFill>
                <a:cs typeface="Arial" panose="020B0604020202020204" pitchFamily="34" charset="0"/>
              </a:rPr>
              <a:t> </a:t>
            </a:r>
          </a:p>
          <a:p>
            <a:br>
              <a:rPr lang="fi-FI" sz="1400">
                <a:solidFill>
                  <a:schemeClr val="tx1"/>
                </a:solidFill>
                <a:cs typeface="Arial" panose="020B0604020202020204" pitchFamily="34" charset="0"/>
              </a:rPr>
            </a:br>
            <a:r>
              <a:rPr lang="fi-FI" sz="1400" b="1">
                <a:solidFill>
                  <a:schemeClr val="tx1"/>
                </a:solidFill>
                <a:cs typeface="Arial" panose="020B0604020202020204" pitchFamily="34" charset="0"/>
              </a:rPr>
              <a:t>Hanna Hietajärvi</a:t>
            </a:r>
            <a:r>
              <a:rPr lang="fi-FI" sz="1400">
                <a:solidFill>
                  <a:schemeClr val="tx1"/>
                </a:solidFill>
                <a:cs typeface="Arial" panose="020B0604020202020204" pitchFamily="34" charset="0"/>
              </a:rPr>
              <a:t>, 0295 037 313, </a:t>
            </a:r>
            <a:r>
              <a:rPr lang="fi-FI" sz="1400">
                <a:solidFill>
                  <a:srgbClr val="0070C0"/>
                </a:solidFill>
                <a:cs typeface="Arial" panose="020B0604020202020204" pitchFamily="34" charset="0"/>
                <a:hlinkClick r:id="rId15">
                  <a:extLst>
                    <a:ext uri="{A12FA001-AC4F-418D-AE19-62706E023703}">
                      <ahyp:hlinkClr xmlns:ahyp="http://schemas.microsoft.com/office/drawing/2018/hyperlinkcolor" val="tx"/>
                    </a:ext>
                  </a:extLst>
                </a:hlinkClick>
              </a:rPr>
              <a:t>hanna.hietajarvi@ely-keskus.fi</a:t>
            </a:r>
            <a:r>
              <a:rPr lang="fi-FI" sz="1400">
                <a:solidFill>
                  <a:srgbClr val="0070C0"/>
                </a:solidFill>
                <a:cs typeface="Arial" panose="020B0604020202020204" pitchFamily="34" charset="0"/>
              </a:rPr>
              <a:t>  </a:t>
            </a:r>
          </a:p>
          <a:p>
            <a:br>
              <a:rPr lang="fi-FI" sz="1400">
                <a:solidFill>
                  <a:schemeClr val="tx1"/>
                </a:solidFill>
                <a:cs typeface="Arial" panose="020B0604020202020204" pitchFamily="34" charset="0"/>
              </a:rPr>
            </a:br>
            <a:r>
              <a:rPr lang="fi-FI" sz="1400" b="1">
                <a:solidFill>
                  <a:schemeClr val="tx1"/>
                </a:solidFill>
                <a:cs typeface="Arial" panose="020B0604020202020204" pitchFamily="34" charset="0"/>
              </a:rPr>
              <a:t>Kari Skyttä</a:t>
            </a:r>
            <a:r>
              <a:rPr lang="fi-FI" sz="1400">
                <a:solidFill>
                  <a:schemeClr val="tx1"/>
                </a:solidFill>
                <a:cs typeface="Arial" panose="020B0604020202020204" pitchFamily="34" charset="0"/>
              </a:rPr>
              <a:t>, 0295 037 128, </a:t>
            </a:r>
            <a:r>
              <a:rPr lang="fi-FI" sz="1400">
                <a:solidFill>
                  <a:srgbClr val="0070C0"/>
                </a:solidFill>
                <a:cs typeface="Arial" panose="020B0604020202020204" pitchFamily="34" charset="0"/>
                <a:hlinkClick r:id="rId16">
                  <a:extLst>
                    <a:ext uri="{A12FA001-AC4F-418D-AE19-62706E023703}">
                      <ahyp:hlinkClr xmlns:ahyp="http://schemas.microsoft.com/office/drawing/2018/hyperlinkcolor" val="tx"/>
                    </a:ext>
                  </a:extLst>
                </a:hlinkClick>
              </a:rPr>
              <a:t>kari.skytta@ely-keskus.fi</a:t>
            </a:r>
            <a:endParaRPr lang="fi-FI" sz="1400">
              <a:solidFill>
                <a:srgbClr val="0070C0"/>
              </a:solidFill>
              <a:cs typeface="Arial" panose="020B0604020202020204" pitchFamily="34" charset="0"/>
            </a:endParaRPr>
          </a:p>
          <a:p>
            <a:br>
              <a:rPr lang="fi-FI" sz="1400">
                <a:solidFill>
                  <a:schemeClr val="tx1"/>
                </a:solidFill>
                <a:cs typeface="Arial" panose="020B0604020202020204" pitchFamily="34" charset="0"/>
              </a:rPr>
            </a:br>
            <a:r>
              <a:rPr lang="fi-FI" sz="1400" b="1">
                <a:solidFill>
                  <a:schemeClr val="tx1"/>
                </a:solidFill>
                <a:cs typeface="Arial" panose="020B0604020202020204" pitchFamily="34" charset="0"/>
              </a:rPr>
              <a:t>Tiina Pelimanni</a:t>
            </a:r>
            <a:r>
              <a:rPr lang="fi-FI" sz="1400">
                <a:solidFill>
                  <a:schemeClr val="tx1"/>
                </a:solidFill>
                <a:cs typeface="Arial" panose="020B0604020202020204" pitchFamily="34" charset="0"/>
              </a:rPr>
              <a:t>, 0295 037 085, </a:t>
            </a:r>
            <a:r>
              <a:rPr lang="fi-FI" sz="1400">
                <a:solidFill>
                  <a:srgbClr val="0070C0"/>
                </a:solidFill>
                <a:cs typeface="Arial" panose="020B0604020202020204" pitchFamily="34" charset="0"/>
                <a:hlinkClick r:id="rId17">
                  <a:extLst>
                    <a:ext uri="{A12FA001-AC4F-418D-AE19-62706E023703}">
                      <ahyp:hlinkClr xmlns:ahyp="http://schemas.microsoft.com/office/drawing/2018/hyperlinkcolor" val="tx"/>
                    </a:ext>
                  </a:extLst>
                </a:hlinkClick>
              </a:rPr>
              <a:t>tiina.pelimanni@ely-keskus.fi</a:t>
            </a:r>
            <a:r>
              <a:rPr lang="fi-FI" sz="1400">
                <a:solidFill>
                  <a:srgbClr val="0070C0"/>
                </a:solidFill>
                <a:cs typeface="Arial" panose="020B0604020202020204" pitchFamily="34" charset="0"/>
              </a:rPr>
              <a:t> </a:t>
            </a:r>
          </a:p>
          <a:p>
            <a:r>
              <a:rPr lang="fi-FI" sz="1400">
                <a:solidFill>
                  <a:schemeClr val="tx1"/>
                </a:solidFill>
                <a:latin typeface="+mn-lt"/>
                <a:cs typeface="Arial" panose="020B0604020202020204" pitchFamily="34" charset="0"/>
              </a:rPr>
              <a:t> </a:t>
            </a:r>
          </a:p>
          <a:p>
            <a:br>
              <a:rPr lang="fi-FI" sz="1400">
                <a:solidFill>
                  <a:schemeClr val="tx1"/>
                </a:solidFill>
                <a:latin typeface="+mn-lt"/>
                <a:cs typeface="Arial" panose="020B0604020202020204" pitchFamily="34" charset="0"/>
              </a:rPr>
            </a:br>
            <a:endParaRPr lang="fi-FI" sz="2000"/>
          </a:p>
        </p:txBody>
      </p:sp>
      <p:sp>
        <p:nvSpPr>
          <p:cNvPr id="7" name="Tekstiruutu 6">
            <a:extLst>
              <a:ext uri="{FF2B5EF4-FFF2-40B4-BE49-F238E27FC236}">
                <a16:creationId xmlns:a16="http://schemas.microsoft.com/office/drawing/2014/main" id="{A677F391-D5DD-4260-BB9E-A64F1CDBB4FF}"/>
              </a:ext>
            </a:extLst>
          </p:cNvPr>
          <p:cNvSpPr txBox="1"/>
          <p:nvPr/>
        </p:nvSpPr>
        <p:spPr>
          <a:xfrm>
            <a:off x="6344380" y="3521362"/>
            <a:ext cx="3769172" cy="2492990"/>
          </a:xfrm>
          <a:prstGeom prst="rect">
            <a:avLst/>
          </a:prstGeom>
          <a:noFill/>
        </p:spPr>
        <p:txBody>
          <a:bodyPr wrap="square" lIns="0" tIns="0" rIns="0" bIns="0" rtlCol="0" anchor="t">
            <a:spAutoFit/>
          </a:bodyPr>
          <a:lstStyle/>
          <a:p>
            <a:pPr>
              <a:spcAft>
                <a:spcPts val="600"/>
              </a:spcAft>
            </a:pPr>
            <a:endParaRPr lang="fi-FI" b="1">
              <a:ea typeface="Tahoma"/>
              <a:cs typeface="Arial" panose="020B0604020202020204" pitchFamily="34" charset="0"/>
            </a:endParaRPr>
          </a:p>
          <a:p>
            <a:pPr>
              <a:spcAft>
                <a:spcPts val="600"/>
              </a:spcAft>
            </a:pPr>
            <a:r>
              <a:rPr lang="fi-FI" b="1">
                <a:cs typeface="Arial"/>
              </a:rPr>
              <a:t>R</a:t>
            </a:r>
            <a:r>
              <a:rPr lang="fi-FI" b="1">
                <a:latin typeface="+mn-lt"/>
                <a:cs typeface="Arial"/>
              </a:rPr>
              <a:t>ahoitusyksikön päällikkö</a:t>
            </a:r>
            <a:endParaRPr lang="fi-FI" b="1">
              <a:latin typeface="+mn-lt"/>
              <a:ea typeface="Tahoma"/>
              <a:cs typeface="Arial"/>
            </a:endParaRPr>
          </a:p>
          <a:p>
            <a:r>
              <a:rPr lang="fi-FI" sz="1400" b="1">
                <a:latin typeface="+mn-lt"/>
                <a:cs typeface="Arial"/>
              </a:rPr>
              <a:t>Pasi </a:t>
            </a:r>
            <a:r>
              <a:rPr lang="fi-FI" sz="1400" b="1" err="1">
                <a:latin typeface="+mn-lt"/>
                <a:cs typeface="Arial"/>
              </a:rPr>
              <a:t>Loukasmäki</a:t>
            </a:r>
            <a:r>
              <a:rPr lang="fi-FI" sz="1400">
                <a:latin typeface="+mn-lt"/>
                <a:cs typeface="Arial"/>
              </a:rPr>
              <a:t>, </a:t>
            </a:r>
            <a:r>
              <a:rPr lang="fi-FI" sz="1400">
                <a:cs typeface="Arial"/>
              </a:rPr>
              <a:t>0295 023 568</a:t>
            </a:r>
            <a:r>
              <a:rPr lang="fi-FI" sz="1400">
                <a:latin typeface="+mn-lt"/>
                <a:cs typeface="Arial"/>
              </a:rPr>
              <a:t>,</a:t>
            </a:r>
            <a:r>
              <a:rPr lang="fi-FI" sz="1400">
                <a:cs typeface="Arial"/>
              </a:rPr>
              <a:t> </a:t>
            </a:r>
            <a:endParaRPr lang="fi-FI" sz="1400">
              <a:latin typeface="+mn-lt"/>
              <a:ea typeface="Tahoma"/>
              <a:cs typeface="Arial" panose="020B0604020202020204" pitchFamily="34" charset="0"/>
            </a:endParaRPr>
          </a:p>
          <a:p>
            <a:r>
              <a:rPr lang="fi-FI" sz="1400">
                <a:cs typeface="Arial"/>
                <a:hlinkClick r:id="rId18"/>
              </a:rPr>
              <a:t>pasi.loukasmaki@ely-keskus.fi</a:t>
            </a:r>
            <a:r>
              <a:rPr lang="fi-FI" sz="1400">
                <a:cs typeface="Arial"/>
              </a:rPr>
              <a:t> </a:t>
            </a:r>
          </a:p>
          <a:p>
            <a:endParaRPr lang="fi-FI" sz="1400">
              <a:ea typeface="Tahoma"/>
              <a:cs typeface="Arial"/>
            </a:endParaRPr>
          </a:p>
          <a:p>
            <a:pPr>
              <a:spcAft>
                <a:spcPts val="600"/>
              </a:spcAft>
            </a:pPr>
            <a:r>
              <a:rPr lang="fi-FI" b="1">
                <a:ea typeface="Tahoma"/>
                <a:cs typeface="Tahoma"/>
              </a:rPr>
              <a:t>Johtava yritysasiantuntija</a:t>
            </a:r>
            <a:endParaRPr lang="en-US">
              <a:ea typeface="Tahoma"/>
              <a:cs typeface="Tahoma"/>
            </a:endParaRPr>
          </a:p>
          <a:p>
            <a:pPr>
              <a:spcAft>
                <a:spcPts val="600"/>
              </a:spcAft>
            </a:pPr>
            <a:r>
              <a:rPr lang="fi-FI" sz="1400" b="1">
                <a:ea typeface="Tahoma"/>
                <a:cs typeface="Tahoma"/>
              </a:rPr>
              <a:t>Anne Pulkkinen</a:t>
            </a:r>
            <a:r>
              <a:rPr lang="fi-FI" sz="1400">
                <a:ea typeface="Tahoma"/>
                <a:cs typeface="Tahoma"/>
              </a:rPr>
              <a:t>, 0295 038 117, </a:t>
            </a:r>
            <a:r>
              <a:rPr lang="fi-FI" sz="1400">
                <a:ea typeface="Tahoma"/>
                <a:cs typeface="Tahoma"/>
                <a:hlinkClick r:id="rId19"/>
              </a:rPr>
              <a:t>anne.pulkkinen@ely-keskus.fi</a:t>
            </a:r>
            <a:endParaRPr lang="fi-FI"/>
          </a:p>
          <a:p>
            <a:pPr algn="l"/>
            <a:endParaRPr lang="fi-FI" err="1"/>
          </a:p>
        </p:txBody>
      </p:sp>
    </p:spTree>
    <p:extLst>
      <p:ext uri="{BB962C8B-B14F-4D97-AF65-F5344CB8AC3E}">
        <p14:creationId xmlns:p14="http://schemas.microsoft.com/office/powerpoint/2010/main" val="203509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1E0EB3-596C-48CD-A8BC-E8ED4C5D2D60}"/>
              </a:ext>
            </a:extLst>
          </p:cNvPr>
          <p:cNvSpPr>
            <a:spLocks noGrp="1"/>
          </p:cNvSpPr>
          <p:nvPr>
            <p:ph type="title"/>
          </p:nvPr>
        </p:nvSpPr>
        <p:spPr>
          <a:xfrm>
            <a:off x="635138" y="204595"/>
            <a:ext cx="8461095" cy="1033907"/>
          </a:xfrm>
        </p:spPr>
        <p:txBody>
          <a:bodyPr/>
          <a:lstStyle/>
          <a:p>
            <a:pPr marL="0" indent="0">
              <a:lnSpc>
                <a:spcPct val="90000"/>
              </a:lnSpc>
              <a:buNone/>
            </a:pPr>
            <a:r>
              <a:rPr lang="fi-FI" sz="4000">
                <a:ea typeface="+mn-lt"/>
                <a:cs typeface="+mn-lt"/>
              </a:rPr>
              <a:t>ELY-keskusten valtakunnallinen neuvontapalvelu yrityksille</a:t>
            </a:r>
            <a:endParaRPr lang="en-US" sz="4000">
              <a:ea typeface="+mn-lt"/>
              <a:cs typeface="+mn-lt"/>
            </a:endParaRPr>
          </a:p>
        </p:txBody>
      </p:sp>
      <p:sp>
        <p:nvSpPr>
          <p:cNvPr id="3" name="Sisällön paikkamerkki 2">
            <a:extLst>
              <a:ext uri="{FF2B5EF4-FFF2-40B4-BE49-F238E27FC236}">
                <a16:creationId xmlns:a16="http://schemas.microsoft.com/office/drawing/2014/main" id="{ED5B4C2F-4BCA-4F56-8AFF-0A08AD5AAEC4}"/>
              </a:ext>
            </a:extLst>
          </p:cNvPr>
          <p:cNvSpPr>
            <a:spLocks noGrp="1"/>
          </p:cNvSpPr>
          <p:nvPr>
            <p:ph idx="1"/>
          </p:nvPr>
        </p:nvSpPr>
        <p:spPr>
          <a:xfrm>
            <a:off x="635138" y="1502125"/>
            <a:ext cx="4889066" cy="3608962"/>
          </a:xfrm>
        </p:spPr>
        <p:txBody>
          <a:bodyPr vert="horz" lIns="0" tIns="0" rIns="0" bIns="0" rtlCol="0" anchor="t">
            <a:noAutofit/>
          </a:bodyPr>
          <a:lstStyle/>
          <a:p>
            <a:pPr marL="0" indent="0">
              <a:lnSpc>
                <a:spcPct val="90000"/>
              </a:lnSpc>
              <a:buNone/>
            </a:pPr>
            <a:endParaRPr lang="fi-FI" sz="1200" b="1">
              <a:ea typeface="+mn-lt"/>
              <a:cs typeface="+mn-lt"/>
            </a:endParaRPr>
          </a:p>
          <a:p>
            <a:pPr marL="0" indent="0">
              <a:lnSpc>
                <a:spcPct val="90000"/>
              </a:lnSpc>
              <a:buNone/>
            </a:pPr>
            <a:r>
              <a:rPr lang="fi-FI" b="1">
                <a:ea typeface="+mn-lt"/>
                <a:cs typeface="+mn-lt"/>
              </a:rPr>
              <a:t>Pk-yritysten rahoitus</a:t>
            </a:r>
          </a:p>
          <a:p>
            <a:pPr>
              <a:lnSpc>
                <a:spcPct val="90000"/>
              </a:lnSpc>
            </a:pPr>
            <a:r>
              <a:rPr lang="fi-FI" sz="1800">
                <a:ea typeface="+mn-lt"/>
                <a:cs typeface="+mn-lt"/>
              </a:rPr>
              <a:t>arkisin 9–15 </a:t>
            </a:r>
          </a:p>
          <a:p>
            <a:pPr>
              <a:lnSpc>
                <a:spcPct val="90000"/>
              </a:lnSpc>
            </a:pPr>
            <a:r>
              <a:rPr lang="fi-FI" sz="1800">
                <a:ea typeface="+mn-lt"/>
                <a:cs typeface="+mn-lt"/>
              </a:rPr>
              <a:t>0295 024 800 </a:t>
            </a:r>
          </a:p>
          <a:p>
            <a:pPr>
              <a:lnSpc>
                <a:spcPct val="90000"/>
              </a:lnSpc>
            </a:pPr>
            <a:r>
              <a:rPr lang="fi-FI" sz="1800" dirty="0">
                <a:ea typeface="+mn-lt"/>
                <a:cs typeface="+mn-lt"/>
                <a:hlinkClick r:id="rId3"/>
              </a:rPr>
              <a:t>pkrahoitusneuvonta@ely-keskus.fi</a:t>
            </a:r>
            <a:r>
              <a:rPr lang="fi-FI" sz="1800" dirty="0">
                <a:ea typeface="+mn-lt"/>
                <a:cs typeface="+mn-lt"/>
              </a:rPr>
              <a:t> </a:t>
            </a:r>
          </a:p>
          <a:p>
            <a:pPr marL="0" indent="0">
              <a:lnSpc>
                <a:spcPct val="90000"/>
              </a:lnSpc>
              <a:buNone/>
            </a:pPr>
            <a:endParaRPr lang="fi-FI" sz="1800">
              <a:ea typeface="+mn-lt"/>
              <a:cs typeface="+mn-lt"/>
            </a:endParaRPr>
          </a:p>
          <a:p>
            <a:pPr marL="0" indent="0">
              <a:lnSpc>
                <a:spcPct val="90000"/>
              </a:lnSpc>
              <a:buNone/>
            </a:pPr>
            <a:r>
              <a:rPr lang="fi-FI" b="1">
                <a:ea typeface="+mn-lt"/>
                <a:cs typeface="+mn-lt"/>
              </a:rPr>
              <a:t>Yritys-Suomi puhelinpalvelu</a:t>
            </a:r>
            <a:endParaRPr lang="fi-FI" b="1" dirty="0">
              <a:ea typeface="+mn-lt"/>
              <a:cs typeface="+mn-lt"/>
            </a:endParaRPr>
          </a:p>
          <a:p>
            <a:pPr fontAlgn="base"/>
            <a:r>
              <a:rPr lang="fi-FI" sz="1800">
                <a:solidFill>
                  <a:srgbClr val="333333"/>
                </a:solidFill>
              </a:rPr>
              <a:t>Suomi.fi-valtuudet neuvonta</a:t>
            </a:r>
            <a:r>
              <a:rPr lang="fi-FI" sz="1800" dirty="0">
                <a:solidFill>
                  <a:srgbClr val="333333"/>
                </a:solidFill>
              </a:rPr>
              <a:t> </a:t>
            </a:r>
            <a:endParaRPr lang="fi-FI" sz="1800" dirty="0">
              <a:solidFill>
                <a:srgbClr val="333333"/>
              </a:solidFill>
              <a:ea typeface="Tahoma"/>
              <a:cs typeface="Tahoma"/>
            </a:endParaRPr>
          </a:p>
          <a:p>
            <a:pPr fontAlgn="base"/>
            <a:r>
              <a:rPr lang="fi-FI" sz="1800">
                <a:solidFill>
                  <a:srgbClr val="333333"/>
                </a:solidFill>
              </a:rPr>
              <a:t>arkisin 9–16.15</a:t>
            </a:r>
            <a:endParaRPr lang="fi-FI" sz="1800" dirty="0">
              <a:solidFill>
                <a:srgbClr val="333333"/>
              </a:solidFill>
              <a:ea typeface="Tahoma"/>
              <a:cs typeface="Tahoma"/>
            </a:endParaRPr>
          </a:p>
          <a:p>
            <a:pPr fontAlgn="base"/>
            <a:r>
              <a:rPr lang="fi-FI" sz="1800">
                <a:solidFill>
                  <a:srgbClr val="333333"/>
                </a:solidFill>
              </a:rPr>
              <a:t>0295 020 500</a:t>
            </a:r>
            <a:endParaRPr lang="fi-FI" sz="1800" dirty="0">
              <a:solidFill>
                <a:srgbClr val="333333"/>
              </a:solidFill>
              <a:ea typeface="Tahoma"/>
              <a:cs typeface="Tahoma"/>
            </a:endParaRPr>
          </a:p>
          <a:p>
            <a:pPr marL="0" indent="0">
              <a:lnSpc>
                <a:spcPct val="90000"/>
              </a:lnSpc>
              <a:buNone/>
            </a:pPr>
            <a:endParaRPr lang="fi-FI" b="1">
              <a:ea typeface="+mn-lt"/>
              <a:cs typeface="+mn-lt"/>
            </a:endParaRPr>
          </a:p>
          <a:p>
            <a:pPr marL="0" indent="0">
              <a:lnSpc>
                <a:spcPct val="90000"/>
              </a:lnSpc>
              <a:buNone/>
            </a:pPr>
            <a:endParaRPr lang="fi-FI">
              <a:ea typeface="Tahoma"/>
              <a:cs typeface="Tahoma"/>
            </a:endParaRPr>
          </a:p>
        </p:txBody>
      </p:sp>
      <p:pic>
        <p:nvPicPr>
          <p:cNvPr id="12" name="Kuva 11">
            <a:extLst>
              <a:ext uri="{FF2B5EF4-FFF2-40B4-BE49-F238E27FC236}">
                <a16:creationId xmlns:a16="http://schemas.microsoft.com/office/drawing/2014/main" id="{08C27BF0-6170-41E9-B93F-C47FB7425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204" y="-204595"/>
            <a:ext cx="6858000" cy="6858000"/>
          </a:xfrm>
          <a:prstGeom prst="rect">
            <a:avLst/>
          </a:prstGeom>
        </p:spPr>
      </p:pic>
    </p:spTree>
    <p:extLst>
      <p:ext uri="{BB962C8B-B14F-4D97-AF65-F5344CB8AC3E}">
        <p14:creationId xmlns:p14="http://schemas.microsoft.com/office/powerpoint/2010/main" val="70999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9FAEBF1-93CB-497A-8066-7B2200A2B935}"/>
              </a:ext>
            </a:extLst>
          </p:cNvPr>
          <p:cNvSpPr>
            <a:spLocks noGrp="1"/>
          </p:cNvSpPr>
          <p:nvPr>
            <p:ph type="title"/>
          </p:nvPr>
        </p:nvSpPr>
        <p:spPr>
          <a:xfrm>
            <a:off x="630735" y="-255510"/>
            <a:ext cx="10515600" cy="1033907"/>
          </a:xfrm>
        </p:spPr>
        <p:txBody>
          <a:bodyPr/>
          <a:lstStyle/>
          <a:p>
            <a:r>
              <a:rPr lang="fi-FI"/>
              <a:t>Mihin kehittämisavustus on tarkoitettu?</a:t>
            </a:r>
          </a:p>
        </p:txBody>
      </p:sp>
      <p:sp>
        <p:nvSpPr>
          <p:cNvPr id="6" name="Sisällön paikkamerkki 5">
            <a:extLst>
              <a:ext uri="{FF2B5EF4-FFF2-40B4-BE49-F238E27FC236}">
                <a16:creationId xmlns:a16="http://schemas.microsoft.com/office/drawing/2014/main" id="{79BB3EC2-B871-467E-917D-0CA9A3AE4132}"/>
              </a:ext>
            </a:extLst>
          </p:cNvPr>
          <p:cNvSpPr>
            <a:spLocks noGrp="1"/>
          </p:cNvSpPr>
          <p:nvPr>
            <p:ph idx="1"/>
          </p:nvPr>
        </p:nvSpPr>
        <p:spPr>
          <a:xfrm>
            <a:off x="630735" y="1074751"/>
            <a:ext cx="8349082" cy="3719863"/>
          </a:xfrm>
        </p:spPr>
        <p:txBody>
          <a:bodyPr vert="horz" lIns="0" tIns="0" rIns="0" bIns="0" rtlCol="0" anchor="t">
            <a:noAutofit/>
          </a:bodyPr>
          <a:lstStyle/>
          <a:p>
            <a:pPr marL="0" indent="0">
              <a:buNone/>
            </a:pPr>
            <a:r>
              <a:rPr lang="fi-FI"/>
              <a:t>Avustusta myönnetään yritysten hankkeisiin, joilla arvioidaan olevan merkittävä vaikutus</a:t>
            </a:r>
          </a:p>
          <a:p>
            <a:r>
              <a:rPr lang="fi-FI" sz="2000"/>
              <a:t>Yrityksen kasvuun tai uudistumiseen</a:t>
            </a:r>
          </a:p>
          <a:p>
            <a:r>
              <a:rPr lang="fi-FI" sz="2000"/>
              <a:t>Kansainvälistymiseen</a:t>
            </a:r>
          </a:p>
          <a:p>
            <a:r>
              <a:rPr lang="fi-FI" sz="2000"/>
              <a:t>Innovaatiotoimintaan tai osaamisen vahvistamiseen</a:t>
            </a:r>
          </a:p>
          <a:p>
            <a:r>
              <a:rPr lang="fi-FI" sz="2000"/>
              <a:t>Tuottavuuteen</a:t>
            </a:r>
          </a:p>
          <a:p>
            <a:r>
              <a:rPr lang="fi-FI" sz="2000"/>
              <a:t>Digitaaliseen liiketoimintaan</a:t>
            </a:r>
          </a:p>
          <a:p>
            <a:r>
              <a:rPr lang="fi-FI" sz="2000"/>
              <a:t>Ilmastonmuutokseen sopeutumiseen, hiilineutraalisuuden edistämiseen tai energia- tai materiaalitehokkuuteen </a:t>
            </a:r>
          </a:p>
          <a:p>
            <a:pPr marL="0" indent="0">
              <a:buNone/>
            </a:pPr>
            <a:endParaRPr lang="fi-FI"/>
          </a:p>
          <a:p>
            <a:pPr marL="0" indent="0">
              <a:buNone/>
            </a:pPr>
            <a:endParaRPr lang="fi-FI"/>
          </a:p>
        </p:txBody>
      </p:sp>
      <p:sp>
        <p:nvSpPr>
          <p:cNvPr id="2" name="Suorakulmio 1">
            <a:extLst>
              <a:ext uri="{FF2B5EF4-FFF2-40B4-BE49-F238E27FC236}">
                <a16:creationId xmlns:a16="http://schemas.microsoft.com/office/drawing/2014/main" id="{0B71C7EF-4283-43BC-B071-9B9FEBBFE706}"/>
              </a:ext>
            </a:extLst>
          </p:cNvPr>
          <p:cNvSpPr/>
          <p:nvPr/>
        </p:nvSpPr>
        <p:spPr>
          <a:xfrm>
            <a:off x="290543" y="4867727"/>
            <a:ext cx="11610914" cy="914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2400" b="0" i="0" u="none" strike="noStrike" kern="1200" cap="none" spc="0" normalizeH="0" baseline="0" noProof="0">
                <a:ln>
                  <a:noFill/>
                </a:ln>
                <a:solidFill>
                  <a:srgbClr val="000000"/>
                </a:solidFill>
                <a:effectLst/>
                <a:uLnTx/>
                <a:uFillTx/>
                <a:latin typeface="Tahoma"/>
                <a:ea typeface="+mn-ea"/>
                <a:cs typeface="+mn-cs"/>
              </a:rPr>
              <a:t>      Avustusta suunnataan ELY-keskuksen </a:t>
            </a:r>
            <a:r>
              <a:rPr kumimoji="0" lang="fi-FI" sz="2400" b="0" i="0" u="none" strike="noStrike" kern="1200" cap="none" spc="0" normalizeH="0" baseline="0" noProof="0">
                <a:ln>
                  <a:noFill/>
                </a:ln>
                <a:solidFill>
                  <a:srgbClr val="000000"/>
                </a:solidFill>
                <a:effectLst/>
                <a:uLnTx/>
                <a:uFillTx/>
                <a:latin typeface="Tahoma"/>
                <a:ea typeface="+mn-ea"/>
                <a:cs typeface="+mn-cs"/>
                <a:hlinkClick r:id="rId3"/>
              </a:rPr>
              <a:t>rahoitusstrategia ja -linjauksen</a:t>
            </a:r>
            <a:r>
              <a:rPr kumimoji="0" lang="fi-FI" sz="2400" b="0" i="0" u="none" strike="noStrike" kern="1200" cap="none" spc="0" normalizeH="0" baseline="0" noProof="0">
                <a:ln>
                  <a:noFill/>
                </a:ln>
                <a:solidFill>
                  <a:srgbClr val="000000"/>
                </a:solidFill>
                <a:effectLst/>
                <a:uLnTx/>
                <a:uFillTx/>
                <a:latin typeface="Tahoma"/>
                <a:ea typeface="+mn-ea"/>
                <a:cs typeface="+mn-cs"/>
              </a:rPr>
              <a:t> mukaisesti.</a:t>
            </a:r>
          </a:p>
        </p:txBody>
      </p:sp>
      <p:pic>
        <p:nvPicPr>
          <p:cNvPr id="4" name="Kuva 3">
            <a:extLst>
              <a:ext uri="{FF2B5EF4-FFF2-40B4-BE49-F238E27FC236}">
                <a16:creationId xmlns:a16="http://schemas.microsoft.com/office/drawing/2014/main" id="{EEC23521-A42B-41CB-80C3-5FEA9E952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237" y="530000"/>
            <a:ext cx="4466617" cy="4466617"/>
          </a:xfrm>
          <a:prstGeom prst="rect">
            <a:avLst/>
          </a:prstGeom>
        </p:spPr>
      </p:pic>
    </p:spTree>
    <p:extLst>
      <p:ext uri="{BB962C8B-B14F-4D97-AF65-F5344CB8AC3E}">
        <p14:creationId xmlns:p14="http://schemas.microsoft.com/office/powerpoint/2010/main" val="91301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E80F19-CB83-45DF-94F9-3EBCD409143D}"/>
              </a:ext>
            </a:extLst>
          </p:cNvPr>
          <p:cNvSpPr>
            <a:spLocks noGrp="1"/>
          </p:cNvSpPr>
          <p:nvPr>
            <p:ph type="title"/>
          </p:nvPr>
        </p:nvSpPr>
        <p:spPr>
          <a:xfrm>
            <a:off x="595008" y="-219868"/>
            <a:ext cx="10515600" cy="1033907"/>
          </a:xfrm>
        </p:spPr>
        <p:txBody>
          <a:bodyPr/>
          <a:lstStyle/>
          <a:p>
            <a:r>
              <a:rPr lang="fi-FI"/>
              <a:t>Hyödyllisiä linkkejä</a:t>
            </a:r>
          </a:p>
        </p:txBody>
      </p:sp>
      <p:sp>
        <p:nvSpPr>
          <p:cNvPr id="3" name="Sisällön paikkamerkki 2">
            <a:extLst>
              <a:ext uri="{FF2B5EF4-FFF2-40B4-BE49-F238E27FC236}">
                <a16:creationId xmlns:a16="http://schemas.microsoft.com/office/drawing/2014/main" id="{15339DC3-F919-45BA-966C-A84FB1AC0A36}"/>
              </a:ext>
            </a:extLst>
          </p:cNvPr>
          <p:cNvSpPr>
            <a:spLocks noGrp="1"/>
          </p:cNvSpPr>
          <p:nvPr>
            <p:ph idx="1"/>
          </p:nvPr>
        </p:nvSpPr>
        <p:spPr>
          <a:xfrm>
            <a:off x="595008" y="1040859"/>
            <a:ext cx="10515600" cy="4367720"/>
          </a:xfrm>
        </p:spPr>
        <p:txBody>
          <a:bodyPr vert="horz" lIns="0" tIns="0" rIns="0" bIns="0" rtlCol="0" anchor="t">
            <a:noAutofit/>
          </a:bodyPr>
          <a:lstStyle/>
          <a:p>
            <a:pPr>
              <a:lnSpc>
                <a:spcPct val="90000"/>
              </a:lnSpc>
            </a:pPr>
            <a:r>
              <a:rPr lang="fi-FI" sz="1400">
                <a:solidFill>
                  <a:srgbClr val="3F48FF"/>
                </a:solidFill>
                <a:ea typeface="+mn-lt"/>
                <a:cs typeface="+mn-lt"/>
                <a:hlinkClick r:id="rId2">
                  <a:extLst>
                    <a:ext uri="{A12FA001-AC4F-418D-AE19-62706E023703}">
                      <ahyp:hlinkClr xmlns:ahyp="http://schemas.microsoft.com/office/drawing/2018/hyperlinkcolor" val="tx"/>
                    </a:ext>
                  </a:extLst>
                </a:hlinkClick>
              </a:rPr>
              <a:t>Rakennerahastot.fi-sivusto: Pohjois-Suomen yritysrahoitus</a:t>
            </a:r>
            <a:endParaRPr lang="fi-FI" sz="1400">
              <a:solidFill>
                <a:srgbClr val="3F48FF"/>
              </a:solidFill>
              <a:ea typeface="+mn-lt"/>
              <a:cs typeface="+mn-lt"/>
            </a:endParaRPr>
          </a:p>
          <a:p>
            <a:pPr>
              <a:lnSpc>
                <a:spcPct val="90000"/>
              </a:lnSpc>
            </a:pPr>
            <a:r>
              <a:rPr lang="fi-FI" sz="1400">
                <a:solidFill>
                  <a:srgbClr val="3F48FF"/>
                </a:solidFill>
                <a:ea typeface="+mn-lt"/>
                <a:cs typeface="+mn-lt"/>
                <a:hlinkClick r:id="rId3">
                  <a:extLst>
                    <a:ext uri="{A12FA001-AC4F-418D-AE19-62706E023703}">
                      <ahyp:hlinkClr xmlns:ahyp="http://schemas.microsoft.com/office/drawing/2018/hyperlinkcolor" val="tx"/>
                    </a:ext>
                  </a:extLst>
                </a:hlinkClick>
              </a:rPr>
              <a:t>ELY-keskuksen yrityksen kehittämisavustus</a:t>
            </a:r>
            <a:endParaRPr lang="fi-FI" sz="1400">
              <a:solidFill>
                <a:srgbClr val="3F48FF"/>
              </a:solidFill>
              <a:ea typeface="+mn-lt"/>
              <a:cs typeface="+mn-lt"/>
            </a:endParaRPr>
          </a:p>
          <a:p>
            <a:pPr>
              <a:lnSpc>
                <a:spcPct val="90000"/>
              </a:lnSpc>
            </a:pPr>
            <a:r>
              <a:rPr lang="fi-FI" sz="1400">
                <a:solidFill>
                  <a:srgbClr val="3F48FF"/>
                </a:solidFill>
                <a:ea typeface="+mn-lt"/>
                <a:cs typeface="+mn-lt"/>
                <a:hlinkClick r:id="rId4">
                  <a:extLst>
                    <a:ext uri="{A12FA001-AC4F-418D-AE19-62706E023703}">
                      <ahyp:hlinkClr xmlns:ahyp="http://schemas.microsoft.com/office/drawing/2018/hyperlinkcolor" val="tx"/>
                    </a:ext>
                  </a:extLst>
                </a:hlinkClick>
              </a:rPr>
              <a:t>Uudistuva ja Osaava Suomi 2021-2027 -ohjelma</a:t>
            </a:r>
            <a:endParaRPr lang="fi-FI" sz="1400">
              <a:solidFill>
                <a:srgbClr val="3F48FF"/>
              </a:solidFill>
              <a:ea typeface="+mn-lt"/>
              <a:cs typeface="+mn-lt"/>
            </a:endParaRPr>
          </a:p>
          <a:p>
            <a:pPr>
              <a:lnSpc>
                <a:spcPct val="90000"/>
              </a:lnSpc>
            </a:pPr>
            <a:r>
              <a:rPr lang="fi-FI" sz="1400">
                <a:solidFill>
                  <a:srgbClr val="3F48FF"/>
                </a:solidFill>
                <a:ea typeface="+mn-lt"/>
                <a:cs typeface="+mn-lt"/>
                <a:hlinkClick r:id="rId5">
                  <a:extLst>
                    <a:ext uri="{A12FA001-AC4F-418D-AE19-62706E023703}">
                      <ahyp:hlinkClr xmlns:ahyp="http://schemas.microsoft.com/office/drawing/2018/hyperlinkcolor" val="tx"/>
                    </a:ext>
                  </a:extLst>
                </a:hlinkClick>
              </a:rPr>
              <a:t>Laki valtionavustuksesta yritystoiminnan kehittämiseksi vuosina 2021-2028</a:t>
            </a:r>
            <a:endParaRPr lang="fi-FI" sz="1400">
              <a:solidFill>
                <a:srgbClr val="3F48FF"/>
              </a:solidFill>
              <a:ea typeface="+mn-lt"/>
              <a:cs typeface="+mn-lt"/>
            </a:endParaRPr>
          </a:p>
          <a:p>
            <a:pPr>
              <a:lnSpc>
                <a:spcPct val="90000"/>
              </a:lnSpc>
            </a:pPr>
            <a:r>
              <a:rPr lang="fi-FI" sz="1400">
                <a:solidFill>
                  <a:srgbClr val="3F48FF"/>
                </a:solidFill>
                <a:ea typeface="+mn-lt"/>
                <a:cs typeface="+mn-lt"/>
                <a:hlinkClick r:id="rId6">
                  <a:extLst>
                    <a:ext uri="{A12FA001-AC4F-418D-AE19-62706E023703}">
                      <ahyp:hlinkClr xmlns:ahyp="http://schemas.microsoft.com/office/drawing/2018/hyperlinkcolor" val="tx"/>
                    </a:ext>
                  </a:extLst>
                </a:hlinkClick>
              </a:rPr>
              <a:t>Valtioneuvoston asetus valtionavustuksesta yritystoiminnan kehittämiseksi vuosina 2021-2028</a:t>
            </a:r>
            <a:endParaRPr lang="fi-FI" sz="1400">
              <a:solidFill>
                <a:srgbClr val="3F48FF"/>
              </a:solidFill>
              <a:ea typeface="+mn-lt"/>
              <a:cs typeface="+mn-lt"/>
            </a:endParaRPr>
          </a:p>
          <a:p>
            <a:pPr>
              <a:lnSpc>
                <a:spcPct val="90000"/>
              </a:lnSpc>
            </a:pPr>
            <a:r>
              <a:rPr lang="fi-FI" sz="1400">
                <a:solidFill>
                  <a:srgbClr val="3F48FF"/>
                </a:solidFill>
                <a:ea typeface="+mn-lt"/>
                <a:cs typeface="+mn-lt"/>
                <a:hlinkClick r:id="rId7">
                  <a:extLst>
                    <a:ext uri="{A12FA001-AC4F-418D-AE19-62706E023703}">
                      <ahyp:hlinkClr xmlns:ahyp="http://schemas.microsoft.com/office/drawing/2018/hyperlinkcolor" val="tx"/>
                    </a:ext>
                  </a:extLst>
                </a:hlinkClick>
              </a:rPr>
              <a:t>EURA 2021</a:t>
            </a:r>
            <a:endParaRPr lang="fi-FI" sz="1400">
              <a:solidFill>
                <a:srgbClr val="3F48FF"/>
              </a:solidFill>
              <a:ea typeface="+mn-lt"/>
              <a:cs typeface="+mn-lt"/>
            </a:endParaRPr>
          </a:p>
          <a:p>
            <a:pPr>
              <a:lnSpc>
                <a:spcPct val="90000"/>
              </a:lnSpc>
            </a:pPr>
            <a:r>
              <a:rPr lang="fi-FI" sz="1400">
                <a:solidFill>
                  <a:srgbClr val="3F48FF"/>
                </a:solidFill>
                <a:hlinkClick r:id="rId8">
                  <a:extLst>
                    <a:ext uri="{A12FA001-AC4F-418D-AE19-62706E023703}">
                      <ahyp:hlinkClr xmlns:ahyp="http://schemas.microsoft.com/office/drawing/2018/hyperlinkcolor" val="tx"/>
                    </a:ext>
                  </a:extLst>
                </a:hlinkClick>
              </a:rPr>
              <a:t>Pk-yritysmääritelmä</a:t>
            </a:r>
            <a:endParaRPr lang="fi-FI" sz="1400">
              <a:solidFill>
                <a:srgbClr val="3F48FF"/>
              </a:solidFill>
            </a:endParaRPr>
          </a:p>
          <a:p>
            <a:pPr>
              <a:lnSpc>
                <a:spcPct val="90000"/>
              </a:lnSpc>
            </a:pPr>
            <a:r>
              <a:rPr lang="fi-FI" sz="1400" dirty="0">
                <a:solidFill>
                  <a:srgbClr val="3F48FF"/>
                </a:solidFill>
                <a:hlinkClick r:id="rId9">
                  <a:extLst>
                    <a:ext uri="{A12FA001-AC4F-418D-AE19-62706E023703}">
                      <ahyp:hlinkClr xmlns:ahyp="http://schemas.microsoft.com/office/drawing/2018/hyperlinkcolor" val="tx"/>
                    </a:ext>
                  </a:extLst>
                </a:hlinkClick>
              </a:rPr>
              <a:t>De minimis -asetus</a:t>
            </a:r>
            <a:r>
              <a:rPr lang="fi-FI" sz="1400" dirty="0">
                <a:solidFill>
                  <a:srgbClr val="3F48FF"/>
                </a:solidFill>
              </a:rPr>
              <a:t> </a:t>
            </a:r>
            <a:endParaRPr lang="fi-FI" sz="1400" dirty="0">
              <a:solidFill>
                <a:srgbClr val="FF0000"/>
              </a:solidFill>
              <a:ea typeface="Tahoma"/>
              <a:cs typeface="Tahoma"/>
            </a:endParaRPr>
          </a:p>
          <a:p>
            <a:pPr>
              <a:lnSpc>
                <a:spcPct val="90000"/>
              </a:lnSpc>
            </a:pPr>
            <a:r>
              <a:rPr lang="fi-FI" sz="1400">
                <a:solidFill>
                  <a:srgbClr val="3F48FF"/>
                </a:solidFill>
                <a:hlinkClick r:id="rId10">
                  <a:extLst>
                    <a:ext uri="{A12FA001-AC4F-418D-AE19-62706E023703}">
                      <ahyp:hlinkClr xmlns:ahyp="http://schemas.microsoft.com/office/drawing/2018/hyperlinkcolor" val="tx"/>
                    </a:ext>
                  </a:extLst>
                </a:hlinkClick>
              </a:rPr>
              <a:t>Vaikeuksissa olevan yrityksen määritelmä</a:t>
            </a:r>
            <a:endParaRPr lang="fi-FI" sz="1400">
              <a:solidFill>
                <a:srgbClr val="3F48FF"/>
              </a:solidFill>
            </a:endParaRPr>
          </a:p>
          <a:p>
            <a:pPr>
              <a:lnSpc>
                <a:spcPct val="90000"/>
              </a:lnSpc>
            </a:pPr>
            <a:r>
              <a:rPr lang="fi-FI" sz="1400">
                <a:solidFill>
                  <a:srgbClr val="3F48FF"/>
                </a:solidFill>
                <a:hlinkClick r:id="rId11">
                  <a:extLst>
                    <a:ext uri="{A12FA001-AC4F-418D-AE19-62706E023703}">
                      <ahyp:hlinkClr xmlns:ahyp="http://schemas.microsoft.com/office/drawing/2018/hyperlinkcolor" val="tx"/>
                    </a:ext>
                  </a:extLst>
                </a:hlinkClick>
              </a:rPr>
              <a:t>Pohjois-Pohjanmaan</a:t>
            </a:r>
            <a:r>
              <a:rPr lang="fi-FI" sz="1400">
                <a:solidFill>
                  <a:srgbClr val="3F48FF"/>
                </a:solidFill>
              </a:rPr>
              <a:t>, </a:t>
            </a:r>
            <a:r>
              <a:rPr lang="fi-FI" sz="1400">
                <a:solidFill>
                  <a:srgbClr val="3F48FF"/>
                </a:solidFill>
                <a:hlinkClick r:id="rId12">
                  <a:extLst>
                    <a:ext uri="{A12FA001-AC4F-418D-AE19-62706E023703}">
                      <ahyp:hlinkClr xmlns:ahyp="http://schemas.microsoft.com/office/drawing/2018/hyperlinkcolor" val="tx"/>
                    </a:ext>
                  </a:extLst>
                </a:hlinkClick>
              </a:rPr>
              <a:t>Kainuun</a:t>
            </a:r>
            <a:r>
              <a:rPr lang="fi-FI" sz="1400">
                <a:solidFill>
                  <a:srgbClr val="3F48FF"/>
                </a:solidFill>
              </a:rPr>
              <a:t> ja </a:t>
            </a:r>
            <a:r>
              <a:rPr lang="fi-FI" sz="1400">
                <a:solidFill>
                  <a:srgbClr val="3F48FF"/>
                </a:solidFill>
                <a:hlinkClick r:id="rId13">
                  <a:extLst>
                    <a:ext uri="{A12FA001-AC4F-418D-AE19-62706E023703}">
                      <ahyp:hlinkClr xmlns:ahyp="http://schemas.microsoft.com/office/drawing/2018/hyperlinkcolor" val="tx"/>
                    </a:ext>
                  </a:extLst>
                </a:hlinkClick>
              </a:rPr>
              <a:t>Lapin</a:t>
            </a:r>
            <a:r>
              <a:rPr lang="fi-FI" sz="1400">
                <a:solidFill>
                  <a:srgbClr val="3F48FF"/>
                </a:solidFill>
              </a:rPr>
              <a:t> maakuntaohjelmat</a:t>
            </a:r>
            <a:endParaRPr lang="fi-FI" sz="1400">
              <a:solidFill>
                <a:srgbClr val="3F48FF"/>
              </a:solidFill>
              <a:ea typeface="Tahoma"/>
              <a:cs typeface="Tahoma"/>
            </a:endParaRPr>
          </a:p>
          <a:p>
            <a:pPr>
              <a:lnSpc>
                <a:spcPct val="90000"/>
              </a:lnSpc>
            </a:pPr>
            <a:endParaRPr lang="fi-FI" sz="2400"/>
          </a:p>
          <a:p>
            <a:pPr marL="0" indent="0">
              <a:lnSpc>
                <a:spcPct val="90000"/>
              </a:lnSpc>
              <a:buNone/>
            </a:pPr>
            <a:endParaRPr lang="fi-FI" sz="2400"/>
          </a:p>
          <a:p>
            <a:pPr>
              <a:lnSpc>
                <a:spcPct val="90000"/>
              </a:lnSpc>
            </a:pPr>
            <a:endParaRPr lang="fi-FI" sz="2400"/>
          </a:p>
          <a:p>
            <a:pPr>
              <a:lnSpc>
                <a:spcPct val="90000"/>
              </a:lnSpc>
            </a:pPr>
            <a:endParaRPr lang="fi-FI" sz="2400">
              <a:ea typeface="+mn-lt"/>
              <a:cs typeface="+mn-lt"/>
            </a:endParaRPr>
          </a:p>
          <a:p>
            <a:pPr>
              <a:lnSpc>
                <a:spcPct val="90000"/>
              </a:lnSpc>
            </a:pPr>
            <a:endParaRPr lang="fi-FI" sz="2400">
              <a:ea typeface="+mn-lt"/>
              <a:cs typeface="+mn-lt"/>
            </a:endParaRPr>
          </a:p>
          <a:p>
            <a:pPr>
              <a:lnSpc>
                <a:spcPct val="90000"/>
              </a:lnSpc>
            </a:pPr>
            <a:endParaRPr lang="fi-FI" sz="2400">
              <a:ea typeface="+mn-lt"/>
              <a:cs typeface="+mn-lt"/>
            </a:endParaRPr>
          </a:p>
          <a:p>
            <a:pPr>
              <a:lnSpc>
                <a:spcPct val="90000"/>
              </a:lnSpc>
            </a:pPr>
            <a:endParaRPr lang="fi-FI" sz="2400">
              <a:ea typeface="+mn-lt"/>
              <a:cs typeface="+mn-lt"/>
            </a:endParaRPr>
          </a:p>
          <a:p>
            <a:pPr>
              <a:lnSpc>
                <a:spcPct val="90000"/>
              </a:lnSpc>
            </a:pPr>
            <a:endParaRPr lang="fi-FI" sz="2400">
              <a:ea typeface="+mn-lt"/>
              <a:cs typeface="+mn-lt"/>
            </a:endParaRPr>
          </a:p>
          <a:p>
            <a:pPr>
              <a:lnSpc>
                <a:spcPct val="90000"/>
              </a:lnSpc>
            </a:pPr>
            <a:endParaRPr lang="fi-FI" sz="2400">
              <a:ea typeface="+mn-lt"/>
              <a:cs typeface="+mn-lt"/>
            </a:endParaRPr>
          </a:p>
          <a:p>
            <a:pPr>
              <a:lnSpc>
                <a:spcPct val="90000"/>
              </a:lnSpc>
            </a:pPr>
            <a:endParaRPr lang="fi-FI"/>
          </a:p>
        </p:txBody>
      </p:sp>
    </p:spTree>
    <p:extLst>
      <p:ext uri="{BB962C8B-B14F-4D97-AF65-F5344CB8AC3E}">
        <p14:creationId xmlns:p14="http://schemas.microsoft.com/office/powerpoint/2010/main" val="411773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92E8EA-FCF6-41FE-39B4-F8658C382C8E}"/>
              </a:ext>
            </a:extLst>
          </p:cNvPr>
          <p:cNvSpPr>
            <a:spLocks noGrp="1"/>
          </p:cNvSpPr>
          <p:nvPr>
            <p:ph type="title"/>
          </p:nvPr>
        </p:nvSpPr>
        <p:spPr/>
        <p:txBody>
          <a:bodyPr/>
          <a:lstStyle/>
          <a:p>
            <a:endParaRPr lang="fi-FI"/>
          </a:p>
        </p:txBody>
      </p:sp>
      <p:pic>
        <p:nvPicPr>
          <p:cNvPr id="2050" name="Picture 2">
            <a:extLst>
              <a:ext uri="{FF2B5EF4-FFF2-40B4-BE49-F238E27FC236}">
                <a16:creationId xmlns:a16="http://schemas.microsoft.com/office/drawing/2014/main" id="{FCA1421B-7B37-9B8C-8CD0-57F0F4934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Sisällön paikkamerkki 6">
            <a:extLst>
              <a:ext uri="{FF2B5EF4-FFF2-40B4-BE49-F238E27FC236}">
                <a16:creationId xmlns:a16="http://schemas.microsoft.com/office/drawing/2014/main" id="{B23DC662-B401-ED94-EEBA-E53EEA4EE24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24786" y="5640661"/>
            <a:ext cx="3291847" cy="1152146"/>
          </a:xfrm>
        </p:spPr>
      </p:pic>
      <p:sp>
        <p:nvSpPr>
          <p:cNvPr id="4" name="Tekstin paikkamerkki 26">
            <a:extLst>
              <a:ext uri="{FF2B5EF4-FFF2-40B4-BE49-F238E27FC236}">
                <a16:creationId xmlns:a16="http://schemas.microsoft.com/office/drawing/2014/main" id="{E1698076-F7FF-5396-8209-8F180A6183DF}"/>
              </a:ext>
            </a:extLst>
          </p:cNvPr>
          <p:cNvSpPr txBox="1">
            <a:spLocks/>
          </p:cNvSpPr>
          <p:nvPr/>
        </p:nvSpPr>
        <p:spPr>
          <a:xfrm>
            <a:off x="177415" y="1546291"/>
            <a:ext cx="5983287" cy="163671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4000" b="1">
                <a:solidFill>
                  <a:schemeClr val="bg1"/>
                </a:solidFill>
                <a:latin typeface=""/>
                <a:cs typeface="Arial"/>
              </a:rPr>
              <a:t>Kestävää kilpailukykyä meille ja maailmalle</a:t>
            </a:r>
          </a:p>
        </p:txBody>
      </p:sp>
      <p:pic>
        <p:nvPicPr>
          <p:cNvPr id="5" name="Kuva 4">
            <a:extLst>
              <a:ext uri="{FF2B5EF4-FFF2-40B4-BE49-F238E27FC236}">
                <a16:creationId xmlns:a16="http://schemas.microsoft.com/office/drawing/2014/main" id="{F4190793-390C-AA7C-E5DE-DC5503703E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6238" y="5959863"/>
            <a:ext cx="1339239" cy="637733"/>
          </a:xfrm>
          <a:prstGeom prst="rect">
            <a:avLst/>
          </a:prstGeom>
        </p:spPr>
      </p:pic>
    </p:spTree>
    <p:extLst>
      <p:ext uri="{BB962C8B-B14F-4D97-AF65-F5344CB8AC3E}">
        <p14:creationId xmlns:p14="http://schemas.microsoft.com/office/powerpoint/2010/main" val="384645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5DF16-5605-4545-AD5A-A03378EE8588}"/>
              </a:ext>
            </a:extLst>
          </p:cNvPr>
          <p:cNvSpPr>
            <a:spLocks noGrp="1"/>
          </p:cNvSpPr>
          <p:nvPr>
            <p:ph type="title"/>
          </p:nvPr>
        </p:nvSpPr>
        <p:spPr>
          <a:xfrm>
            <a:off x="595005" y="-198716"/>
            <a:ext cx="10844720" cy="1033907"/>
          </a:xfrm>
        </p:spPr>
        <p:txBody>
          <a:bodyPr anchor="b">
            <a:noAutofit/>
          </a:bodyPr>
          <a:lstStyle/>
          <a:p>
            <a:r>
              <a:rPr lang="fi-FI"/>
              <a:t>Avustuksen myöntämisen edellytyksiä</a:t>
            </a:r>
          </a:p>
        </p:txBody>
      </p:sp>
      <p:sp>
        <p:nvSpPr>
          <p:cNvPr id="3" name="Sisällön paikkamerkki 2">
            <a:extLst>
              <a:ext uri="{FF2B5EF4-FFF2-40B4-BE49-F238E27FC236}">
                <a16:creationId xmlns:a16="http://schemas.microsoft.com/office/drawing/2014/main" id="{362A8B96-2363-48B0-BA5A-A51F9FF41D27}"/>
              </a:ext>
            </a:extLst>
          </p:cNvPr>
          <p:cNvSpPr>
            <a:spLocks noGrp="1"/>
          </p:cNvSpPr>
          <p:nvPr>
            <p:ph idx="1"/>
          </p:nvPr>
        </p:nvSpPr>
        <p:spPr>
          <a:xfrm>
            <a:off x="595005" y="1400782"/>
            <a:ext cx="8227982" cy="4406630"/>
          </a:xfrm>
        </p:spPr>
        <p:txBody>
          <a:bodyPr vert="horz" lIns="0" tIns="0" rIns="0" bIns="0" rtlCol="0" anchor="t">
            <a:normAutofit/>
          </a:bodyPr>
          <a:lstStyle/>
          <a:p>
            <a:r>
              <a:rPr lang="fi-FI"/>
              <a:t>Yksilöityyn ja rajattuun kehittämishankkeeseen. Ei tavanomaiseen, eikä operatiiviseen toimintaan.</a:t>
            </a:r>
          </a:p>
          <a:p>
            <a:r>
              <a:rPr lang="fi-FI"/>
              <a:t>Yritystoiminnan tulee olla lähtökohtaisesti päätoimista.</a:t>
            </a:r>
          </a:p>
          <a:p>
            <a:r>
              <a:rPr lang="fi-FI"/>
              <a:t>Yrityksellä arvioidaan olevan edellytykset jatkuvaan kannattavaan toimintaan, yritys toimii yhteiskuntavastuullisesti ja eettisesti kestävällä tavalla ja yrityksen lupa-asiat ovat kunnossa.</a:t>
            </a:r>
            <a:endParaRPr lang="fi-FI">
              <a:ea typeface="Tahoma"/>
              <a:cs typeface="Tahoma"/>
            </a:endParaRPr>
          </a:p>
          <a:p>
            <a:r>
              <a:rPr lang="fi-FI"/>
              <a:t>Avustuksella arvioidaan olevan merkittävä vaikutus hankkeen toteuttamiseen.</a:t>
            </a:r>
            <a:endParaRPr lang="fi-FI">
              <a:ea typeface="Tahoma"/>
              <a:cs typeface="Tahoma"/>
            </a:endParaRPr>
          </a:p>
          <a:p>
            <a:r>
              <a:rPr lang="fi-FI"/>
              <a:t>Hankkeen arvioidaan olevan yrityksen kehittämisen kannalta merkittävä.</a:t>
            </a:r>
            <a:endParaRPr lang="fi-FI">
              <a:ea typeface="Tahoma"/>
              <a:cs typeface="Tahoma"/>
            </a:endParaRPr>
          </a:p>
          <a:p>
            <a:r>
              <a:rPr lang="fi-FI"/>
              <a:t>Avustuksen myöntämisessä huomioidaan kilpailutilanne markkinoilla.</a:t>
            </a:r>
            <a:endParaRPr lang="fi-FI">
              <a:ea typeface="Tahoma"/>
              <a:cs typeface="Tahoma"/>
            </a:endParaRPr>
          </a:p>
          <a:p>
            <a:r>
              <a:rPr lang="fi-FI"/>
              <a:t>Hankkeen hyötyjen tulee kohdistua ensisijaisesti ja pääosin Pohjois-Suomen alueelle.</a:t>
            </a:r>
            <a:endParaRPr lang="fi-FI" b="0" i="0" u="none" strike="noStrike" kern="1200" cap="none" spc="0" normalizeH="0" baseline="0" noProof="0">
              <a:ln>
                <a:noFill/>
              </a:ln>
              <a:effectLst/>
              <a:uLnTx/>
              <a:uFillTx/>
              <a:ea typeface="Tahoma"/>
              <a:cs typeface="Tahoma"/>
            </a:endParaRPr>
          </a:p>
          <a:p>
            <a:pPr marL="457200" lvl="1" indent="0">
              <a:buNone/>
            </a:pPr>
            <a:endParaRPr lang="fi-FI" sz="1700"/>
          </a:p>
          <a:p>
            <a:pPr marL="0" indent="0">
              <a:buNone/>
            </a:pPr>
            <a:endParaRPr lang="fi-FI" sz="1700"/>
          </a:p>
        </p:txBody>
      </p:sp>
      <p:pic>
        <p:nvPicPr>
          <p:cNvPr id="5" name="Kuva 4">
            <a:extLst>
              <a:ext uri="{FF2B5EF4-FFF2-40B4-BE49-F238E27FC236}">
                <a16:creationId xmlns:a16="http://schemas.microsoft.com/office/drawing/2014/main" id="{945AA3FA-BB7E-4A07-B6C1-BAA224CB1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299" y="917837"/>
            <a:ext cx="4520846" cy="4520846"/>
          </a:xfrm>
          <a:prstGeom prst="rect">
            <a:avLst/>
          </a:prstGeom>
          <a:noFill/>
        </p:spPr>
      </p:pic>
    </p:spTree>
    <p:extLst>
      <p:ext uri="{BB962C8B-B14F-4D97-AF65-F5344CB8AC3E}">
        <p14:creationId xmlns:p14="http://schemas.microsoft.com/office/powerpoint/2010/main" val="80400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C041FB-1DD6-4823-864A-060BA48FC039}"/>
              </a:ext>
            </a:extLst>
          </p:cNvPr>
          <p:cNvSpPr>
            <a:spLocks noGrp="1"/>
          </p:cNvSpPr>
          <p:nvPr>
            <p:ph type="title"/>
          </p:nvPr>
        </p:nvSpPr>
        <p:spPr>
          <a:xfrm>
            <a:off x="617705" y="148715"/>
            <a:ext cx="10515600" cy="667820"/>
          </a:xfrm>
        </p:spPr>
        <p:txBody>
          <a:bodyPr/>
          <a:lstStyle/>
          <a:p>
            <a:r>
              <a:rPr lang="fi-FI"/>
              <a:t>Kenelle?</a:t>
            </a:r>
          </a:p>
        </p:txBody>
      </p:sp>
      <p:sp>
        <p:nvSpPr>
          <p:cNvPr id="3" name="Sisällön paikkamerkki 2">
            <a:extLst>
              <a:ext uri="{FF2B5EF4-FFF2-40B4-BE49-F238E27FC236}">
                <a16:creationId xmlns:a16="http://schemas.microsoft.com/office/drawing/2014/main" id="{5B7D4036-9766-42B8-B573-F758CE29E995}"/>
              </a:ext>
            </a:extLst>
          </p:cNvPr>
          <p:cNvSpPr>
            <a:spLocks noGrp="1"/>
          </p:cNvSpPr>
          <p:nvPr>
            <p:ph idx="1"/>
          </p:nvPr>
        </p:nvSpPr>
        <p:spPr>
          <a:xfrm>
            <a:off x="617705" y="1309757"/>
            <a:ext cx="10515600" cy="4622692"/>
          </a:xfrm>
        </p:spPr>
        <p:txBody>
          <a:bodyPr vert="horz" lIns="0" tIns="0" rIns="0" bIns="0" rtlCol="0" anchor="t">
            <a:noAutofit/>
          </a:bodyPr>
          <a:lstStyle/>
          <a:p>
            <a:pPr marL="0" indent="0">
              <a:buNone/>
            </a:pPr>
            <a:r>
              <a:rPr lang="fi-FI"/>
              <a:t>Kehittämisavustus suunnataan pääosin </a:t>
            </a:r>
            <a:r>
              <a:rPr lang="fi-FI" b="1"/>
              <a:t>pienille ja keskisuurille yrityksille</a:t>
            </a:r>
          </a:p>
          <a:p>
            <a:pPr marL="0" indent="0">
              <a:buNone/>
            </a:pPr>
            <a:endParaRPr lang="fi-FI"/>
          </a:p>
          <a:p>
            <a:pPr marL="0" indent="0">
              <a:buNone/>
            </a:pPr>
            <a:endParaRPr lang="fi-FI"/>
          </a:p>
          <a:p>
            <a:pPr marL="0" indent="0">
              <a:buNone/>
            </a:pPr>
            <a:endParaRPr lang="fi-FI"/>
          </a:p>
          <a:p>
            <a:pPr marL="0" indent="0">
              <a:buNone/>
            </a:pPr>
            <a:endParaRPr lang="fi-FI"/>
          </a:p>
          <a:p>
            <a:pPr marL="0" indent="0">
              <a:buNone/>
            </a:pPr>
            <a:r>
              <a:rPr lang="fi-FI" sz="2000" b="1"/>
              <a:t>Yrityskoon määrittelyssä huomioidaan lisäksi yrityksen omistussuhteet</a:t>
            </a:r>
            <a:endParaRPr lang="fi-FI" sz="2000" b="1">
              <a:ea typeface="Tahoma"/>
              <a:cs typeface="Tahoma"/>
            </a:endParaRPr>
          </a:p>
          <a:p>
            <a:pPr marL="0" indent="0">
              <a:buNone/>
            </a:pPr>
            <a:r>
              <a:rPr lang="fi-FI" sz="2000">
                <a:hlinkClick r:id="rId3"/>
              </a:rPr>
              <a:t>Pk-yritysmääritelmä</a:t>
            </a:r>
            <a:r>
              <a:rPr lang="fi-FI" sz="2000"/>
              <a:t> (http://publications.europa.eu)</a:t>
            </a:r>
            <a:endParaRPr lang="fi-FI" sz="2000">
              <a:ea typeface="Tahoma"/>
              <a:cs typeface="Tahoma"/>
            </a:endParaRPr>
          </a:p>
          <a:p>
            <a:pPr marL="0" indent="0">
              <a:buNone/>
            </a:pPr>
            <a:endParaRPr lang="fi-FI" sz="800" b="1"/>
          </a:p>
          <a:p>
            <a:pPr marL="0" indent="0">
              <a:buNone/>
            </a:pPr>
            <a:r>
              <a:rPr lang="fi-FI" b="1"/>
              <a:t>Suuryrityksille</a:t>
            </a:r>
            <a:r>
              <a:rPr lang="fi-FI"/>
              <a:t> </a:t>
            </a:r>
            <a:endParaRPr lang="fi-FI">
              <a:ea typeface="Tahoma"/>
              <a:cs typeface="Tahoma"/>
            </a:endParaRPr>
          </a:p>
          <a:p>
            <a:pPr lvl="1">
              <a:buFont typeface="Arial"/>
              <a:buChar char="•"/>
            </a:pPr>
            <a:r>
              <a:rPr lang="fi-FI"/>
              <a:t>EAKR-rahoitus investointeihin säädöksissä määritellyin kriteerein </a:t>
            </a:r>
            <a:endParaRPr lang="fi-FI">
              <a:ea typeface="Tahoma"/>
              <a:cs typeface="Tahoma"/>
            </a:endParaRPr>
          </a:p>
        </p:txBody>
      </p:sp>
      <p:sp>
        <p:nvSpPr>
          <p:cNvPr id="5" name="Suorakulmio 4">
            <a:extLst>
              <a:ext uri="{FF2B5EF4-FFF2-40B4-BE49-F238E27FC236}">
                <a16:creationId xmlns:a16="http://schemas.microsoft.com/office/drawing/2014/main" id="{CCD31757-0D65-4747-92B0-4415952F6F5C}"/>
              </a:ext>
            </a:extLst>
          </p:cNvPr>
          <p:cNvSpPr/>
          <p:nvPr/>
        </p:nvSpPr>
        <p:spPr>
          <a:xfrm>
            <a:off x="1253920" y="2004371"/>
            <a:ext cx="4621585" cy="1616732"/>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2000" b="1">
                <a:solidFill>
                  <a:schemeClr val="tx1"/>
                </a:solidFill>
              </a:rPr>
              <a:t>Pieni yritys</a:t>
            </a:r>
            <a:endParaRPr lang="fi-FI" sz="2000" b="1">
              <a:solidFill>
                <a:schemeClr val="tx1"/>
              </a:solidFill>
              <a:ea typeface="Tahoma"/>
              <a:cs typeface="Tahoma"/>
            </a:endParaRPr>
          </a:p>
          <a:p>
            <a:pPr algn="ctr"/>
            <a:r>
              <a:rPr lang="fi-FI" sz="2000">
                <a:solidFill>
                  <a:schemeClr val="tx1"/>
                </a:solidFill>
              </a:rPr>
              <a:t>Alle 50 hlöä</a:t>
            </a:r>
            <a:endParaRPr lang="fi-FI" sz="2000">
              <a:solidFill>
                <a:schemeClr val="tx1"/>
              </a:solidFill>
              <a:ea typeface="Tahoma"/>
              <a:cs typeface="Tahoma"/>
            </a:endParaRPr>
          </a:p>
          <a:p>
            <a:pPr algn="ctr"/>
            <a:r>
              <a:rPr lang="fi-FI" sz="2000">
                <a:solidFill>
                  <a:schemeClr val="tx1"/>
                </a:solidFill>
              </a:rPr>
              <a:t>Liikevaihto tai tase </a:t>
            </a:r>
            <a:br>
              <a:rPr lang="fi-FI" sz="2000"/>
            </a:br>
            <a:r>
              <a:rPr lang="fi-FI" sz="2000">
                <a:solidFill>
                  <a:schemeClr val="tx1"/>
                </a:solidFill>
              </a:rPr>
              <a:t>enintään 10 M€</a:t>
            </a:r>
            <a:endParaRPr lang="fi-FI" sz="2000">
              <a:solidFill>
                <a:schemeClr val="tx1"/>
              </a:solidFill>
              <a:ea typeface="Tahoma"/>
              <a:cs typeface="Tahoma"/>
            </a:endParaRPr>
          </a:p>
        </p:txBody>
      </p:sp>
      <p:sp>
        <p:nvSpPr>
          <p:cNvPr id="6" name="Suorakulmio 5">
            <a:extLst>
              <a:ext uri="{FF2B5EF4-FFF2-40B4-BE49-F238E27FC236}">
                <a16:creationId xmlns:a16="http://schemas.microsoft.com/office/drawing/2014/main" id="{5EEDB36A-02C0-4080-9B17-9F1F101B5731}"/>
              </a:ext>
            </a:extLst>
          </p:cNvPr>
          <p:cNvSpPr/>
          <p:nvPr/>
        </p:nvSpPr>
        <p:spPr>
          <a:xfrm>
            <a:off x="6418910" y="2002308"/>
            <a:ext cx="4519170" cy="1618795"/>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sz="1800">
              <a:solidFill>
                <a:schemeClr val="tx1"/>
              </a:solidFill>
            </a:endParaRPr>
          </a:p>
          <a:p>
            <a:pPr algn="ctr"/>
            <a:r>
              <a:rPr lang="fi-FI" sz="2000" b="1">
                <a:solidFill>
                  <a:schemeClr val="tx1"/>
                </a:solidFill>
              </a:rPr>
              <a:t>Keskisuuri yritys</a:t>
            </a:r>
            <a:endParaRPr lang="fi-FI" sz="2000" b="1">
              <a:solidFill>
                <a:schemeClr val="tx1"/>
              </a:solidFill>
              <a:ea typeface="Tahoma"/>
              <a:cs typeface="Tahoma"/>
            </a:endParaRPr>
          </a:p>
          <a:p>
            <a:pPr algn="ctr"/>
            <a:r>
              <a:rPr lang="fi-FI" sz="2000">
                <a:solidFill>
                  <a:schemeClr val="tx1"/>
                </a:solidFill>
              </a:rPr>
              <a:t>Alle 250 hlöä</a:t>
            </a:r>
            <a:endParaRPr lang="fi-FI" sz="2000">
              <a:solidFill>
                <a:schemeClr val="tx1"/>
              </a:solidFill>
              <a:ea typeface="Tahoma"/>
              <a:cs typeface="Tahoma"/>
            </a:endParaRPr>
          </a:p>
          <a:p>
            <a:pPr algn="ctr"/>
            <a:r>
              <a:rPr lang="fi-FI" sz="2000">
                <a:solidFill>
                  <a:schemeClr val="tx1"/>
                </a:solidFill>
              </a:rPr>
              <a:t>Liikevaihto enintään 50 M€ </a:t>
            </a:r>
            <a:br>
              <a:rPr lang="fi-FI" sz="2000"/>
            </a:br>
            <a:r>
              <a:rPr lang="fi-FI" sz="2000">
                <a:solidFill>
                  <a:schemeClr val="tx1"/>
                </a:solidFill>
              </a:rPr>
              <a:t>tai tase enintään 43 M€</a:t>
            </a:r>
            <a:endParaRPr lang="fi-FI" sz="2000">
              <a:solidFill>
                <a:schemeClr val="tx1"/>
              </a:solidFill>
              <a:ea typeface="Tahoma"/>
              <a:cs typeface="Tahoma"/>
            </a:endParaRPr>
          </a:p>
          <a:p>
            <a:pPr marL="285750" indent="-285750" algn="ctr">
              <a:buFontTx/>
              <a:buChar char="-"/>
            </a:pPr>
            <a:endParaRPr lang="fi-FI" sz="1800">
              <a:solidFill>
                <a:schemeClr val="tx1"/>
              </a:solidFill>
            </a:endParaRPr>
          </a:p>
        </p:txBody>
      </p:sp>
    </p:spTree>
    <p:extLst>
      <p:ext uri="{BB962C8B-B14F-4D97-AF65-F5344CB8AC3E}">
        <p14:creationId xmlns:p14="http://schemas.microsoft.com/office/powerpoint/2010/main" val="42095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83293" y="162734"/>
            <a:ext cx="11405507" cy="7053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973"/>
              </a:lnSpc>
            </a:pPr>
            <a:r>
              <a:rPr lang="fi-FI" sz="4000" b="1">
                <a:solidFill>
                  <a:srgbClr val="000000"/>
                </a:solidFill>
                <a:latin typeface="Tahoma"/>
                <a:ea typeface="Tahoma"/>
                <a:cs typeface="Tahoma"/>
              </a:rPr>
              <a:t>Rajauksia</a:t>
            </a:r>
            <a:r>
              <a:rPr lang="fi-FI" sz="4000">
                <a:solidFill>
                  <a:srgbClr val="000000"/>
                </a:solidFill>
                <a:latin typeface="Tahoma"/>
                <a:ea typeface="Tahoma"/>
                <a:cs typeface="Tahoma"/>
              </a:rPr>
              <a:t> </a:t>
            </a:r>
            <a:endParaRPr lang="fi-FI" sz="1850">
              <a:solidFill>
                <a:srgbClr val="000000"/>
              </a:solidFill>
              <a:latin typeface="Tahoma"/>
              <a:ea typeface="Tahoma"/>
              <a:cs typeface="Tahoma"/>
            </a:endParaRPr>
          </a:p>
        </p:txBody>
      </p:sp>
      <p:sp>
        <p:nvSpPr>
          <p:cNvPr id="7" name="TextBox 7">
            <a:extLst>
              <a:ext uri="{FF2B5EF4-FFF2-40B4-BE49-F238E27FC236}">
                <a16:creationId xmlns:a16="http://schemas.microsoft.com/office/drawing/2014/main" id="{C2E3170E-9B4F-1E1A-E283-FDD44B425661}"/>
              </a:ext>
            </a:extLst>
          </p:cNvPr>
          <p:cNvSpPr txBox="1"/>
          <p:nvPr/>
        </p:nvSpPr>
        <p:spPr>
          <a:xfrm>
            <a:off x="367632" y="868363"/>
            <a:ext cx="11034303" cy="537583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165" lvl="1">
              <a:spcBef>
                <a:spcPts val="400"/>
              </a:spcBef>
            </a:pPr>
            <a:r>
              <a:rPr lang="fi-FI" sz="1800">
                <a:solidFill>
                  <a:srgbClr val="000000"/>
                </a:solidFill>
                <a:latin typeface="Tahoma"/>
                <a:ea typeface="Tahoma"/>
                <a:cs typeface="Tahoma"/>
              </a:rPr>
              <a:t>Yrityksen kehittämisavustusta ei voida myöntää muun muassa:</a:t>
            </a:r>
          </a:p>
          <a:p>
            <a:pPr>
              <a:spcBef>
                <a:spcPts val="400"/>
              </a:spcBef>
            </a:pPr>
            <a:endParaRPr lang="fi-FI" sz="1800">
              <a:solidFill>
                <a:srgbClr val="000000"/>
              </a:solidFill>
              <a:latin typeface="Tahoma"/>
              <a:ea typeface="Tahoma"/>
              <a:cs typeface="Tahoma"/>
            </a:endParaRP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tavanomaiseen tai vähäiseen kehittämiseen, operatiiviseen toimintaan, myyntiin tai markkinointiin </a:t>
            </a:r>
          </a:p>
          <a:p>
            <a:pPr marL="609600" lvl="1" indent="-304800">
              <a:spcBef>
                <a:spcPts val="400"/>
              </a:spcBef>
              <a:buFont typeface="Arial,Sans-Serif" panose="020B0604020202020204" pitchFamily="34" charset="0"/>
              <a:buChar char="•"/>
            </a:pPr>
            <a:r>
              <a:rPr lang="fi-FI" sz="1800">
                <a:solidFill>
                  <a:srgbClr val="000000"/>
                </a:solidFill>
                <a:latin typeface="Tahoma"/>
                <a:ea typeface="Tahoma"/>
                <a:cs typeface="Tahoma"/>
              </a:rPr>
              <a:t>hankkeille, jotka vääristävät kilpailua vähäistä enemmän, kuten kuluttajapalveluihin ja paikallisilla markkinoilla toimiville yrityksille</a:t>
            </a:r>
            <a:endParaRPr lang="fi-FI" sz="1800">
              <a:ea typeface="Tahoma"/>
              <a:cs typeface="Tahoma"/>
            </a:endParaRP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verkkokauppojen toteuttamiseen tai muiden tavanomaisten ohjelmistojen hankintaan</a:t>
            </a: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korvausinvestointeihin, työkaluihin tai vastaaviin pienhankintoihin</a:t>
            </a: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liikuteltavan tai vuokrattavan kaluston hankintaan</a:t>
            </a: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muiden kuin tuotantotilojen rakentamiseen </a:t>
            </a:r>
            <a:endParaRPr lang="fi-FI" sz="1800">
              <a:solidFill>
                <a:srgbClr val="000000"/>
              </a:solidFill>
              <a:ea typeface="+mn-lt"/>
              <a:cs typeface="+mn-lt"/>
            </a:endParaRPr>
          </a:p>
          <a:p>
            <a:pPr marL="609600" lvl="1" indent="-304800">
              <a:spcBef>
                <a:spcPts val="400"/>
              </a:spcBef>
              <a:buFont typeface="Arial" panose="020B0604020202020204" pitchFamily="34" charset="0"/>
              <a:buChar char="•"/>
            </a:pPr>
            <a:r>
              <a:rPr lang="fi-FI" sz="1800">
                <a:solidFill>
                  <a:srgbClr val="000000"/>
                </a:solidFill>
                <a:ea typeface="+mn-lt"/>
                <a:cs typeface="+mn-lt"/>
              </a:rPr>
              <a:t>kiinteistösijoitustoimintaan (ml. viikko- ja lomaosakkeet, huoneisto- ja mökkivuokraus tms.), matkailupalvelujen välitysmyyntiin tai kaupunkikeskustojen majoituskapasiteetin lisäämiseen </a:t>
            </a:r>
            <a:endParaRPr lang="fi-FI" sz="1800">
              <a:solidFill>
                <a:srgbClr val="000000"/>
              </a:solidFill>
              <a:latin typeface="Tahoma"/>
              <a:ea typeface="Tahoma"/>
              <a:cs typeface="Tahoma"/>
            </a:endParaRPr>
          </a:p>
          <a:p>
            <a:pPr marL="609600" lvl="1" indent="-304800">
              <a:spcBef>
                <a:spcPts val="400"/>
              </a:spcBef>
              <a:buFont typeface="Arial,Sans-Serif" panose="020B0604020202020204" pitchFamily="34" charset="0"/>
              <a:buChar char="•"/>
            </a:pPr>
            <a:r>
              <a:rPr lang="fi-FI" sz="1800">
                <a:solidFill>
                  <a:srgbClr val="000000"/>
                </a:solidFill>
                <a:latin typeface="Tahoma"/>
                <a:ea typeface="Tahoma"/>
                <a:cs typeface="Tahoma"/>
              </a:rPr>
              <a:t>energiantuotantoon, jakeluun, siirtoon tai varastointiin, energiainfrastruktuureihin</a:t>
            </a:r>
            <a:endParaRPr lang="en-US" sz="1800">
              <a:solidFill>
                <a:srgbClr val="000000"/>
              </a:solidFill>
              <a:latin typeface="Tahoma"/>
              <a:ea typeface="Tahoma"/>
              <a:cs typeface="Tahoma"/>
            </a:endParaRP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maa-, metsä- ja rakennusurakointitoimintaan tai kuljetusalalle</a:t>
            </a:r>
          </a:p>
          <a:p>
            <a:pPr marL="609600" lvl="1" indent="-304800">
              <a:spcBef>
                <a:spcPts val="400"/>
              </a:spcBef>
              <a:buFont typeface="Arial" panose="020B0604020202020204" pitchFamily="34" charset="0"/>
              <a:buChar char="•"/>
            </a:pPr>
            <a:r>
              <a:rPr lang="fi-FI" sz="1800">
                <a:solidFill>
                  <a:srgbClr val="000000"/>
                </a:solidFill>
                <a:latin typeface="Tahoma"/>
                <a:ea typeface="Tahoma"/>
                <a:cs typeface="Tahoma"/>
              </a:rPr>
              <a:t>kala-, maa- tai metsätalouden alkutuotannon harjoittamiseen, maataloustuotteiden jalostukseen tai kaupan pitämiseen </a:t>
            </a:r>
          </a:p>
          <a:p>
            <a:pPr marL="609600" lvl="1" indent="-304800">
              <a:spcBef>
                <a:spcPts val="400"/>
              </a:spcBef>
              <a:buFont typeface="Arial" panose="020B0604020202020204" pitchFamily="34" charset="0"/>
              <a:buChar char="•"/>
            </a:pPr>
            <a:r>
              <a:rPr lang="fi-FI" sz="1800" b="1">
                <a:solidFill>
                  <a:srgbClr val="000000"/>
                </a:solidFill>
                <a:latin typeface="Tahoma"/>
                <a:ea typeface="Tahoma"/>
                <a:cs typeface="Tahoma"/>
              </a:rPr>
              <a:t>pienin myönnettävä avustus on pääsääntöisesti 10 000 euroa</a:t>
            </a:r>
          </a:p>
          <a:p>
            <a:pPr marL="609600" lvl="1" indent="-304800">
              <a:spcBef>
                <a:spcPts val="400"/>
              </a:spcBef>
              <a:buFont typeface="Arial" panose="020B0604020202020204" pitchFamily="34" charset="0"/>
              <a:buChar char="•"/>
            </a:pPr>
            <a:endParaRPr lang="fi-FI" sz="1800">
              <a:solidFill>
                <a:srgbClr val="000000"/>
              </a:solidFill>
              <a:latin typeface="Tahoma"/>
              <a:ea typeface="Tahoma"/>
              <a:cs typeface="Tahoma"/>
            </a:endParaRPr>
          </a:p>
        </p:txBody>
      </p:sp>
    </p:spTree>
    <p:extLst>
      <p:ext uri="{BB962C8B-B14F-4D97-AF65-F5344CB8AC3E}">
        <p14:creationId xmlns:p14="http://schemas.microsoft.com/office/powerpoint/2010/main" val="259885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8BA91-036C-4CF7-8ADB-FC8DA4B29B3D}"/>
              </a:ext>
            </a:extLst>
          </p:cNvPr>
          <p:cNvSpPr>
            <a:spLocks noGrp="1"/>
          </p:cNvSpPr>
          <p:nvPr>
            <p:ph type="ctrTitle"/>
          </p:nvPr>
        </p:nvSpPr>
        <p:spPr>
          <a:xfrm>
            <a:off x="606040" y="-325220"/>
            <a:ext cx="10816683" cy="1114736"/>
          </a:xfrm>
        </p:spPr>
        <p:txBody>
          <a:bodyPr/>
          <a:lstStyle/>
          <a:p>
            <a:pPr algn="l"/>
            <a:r>
              <a:rPr lang="fi-FI" sz="4000">
                <a:effectLst/>
                <a:ea typeface="Times New Roman" panose="02020603050405020304" pitchFamily="18" charset="0"/>
                <a:cs typeface="Arial"/>
              </a:rPr>
              <a:t>Yrityksen kehittämisavustus, hanketyypit</a:t>
            </a:r>
            <a:endParaRPr lang="fi-FI" sz="4000"/>
          </a:p>
        </p:txBody>
      </p:sp>
      <p:pic>
        <p:nvPicPr>
          <p:cNvPr id="5" name="Kuva 4">
            <a:extLst>
              <a:ext uri="{FF2B5EF4-FFF2-40B4-BE49-F238E27FC236}">
                <a16:creationId xmlns:a16="http://schemas.microsoft.com/office/drawing/2014/main" id="{D58DE018-8D6D-4D7F-A0F5-D1713B8B51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625" y="395320"/>
            <a:ext cx="4971048" cy="4971048"/>
          </a:xfrm>
          <a:prstGeom prst="rect">
            <a:avLst/>
          </a:prstGeom>
        </p:spPr>
      </p:pic>
      <p:sp>
        <p:nvSpPr>
          <p:cNvPr id="3" name="Tekstiruutu 2">
            <a:extLst>
              <a:ext uri="{FF2B5EF4-FFF2-40B4-BE49-F238E27FC236}">
                <a16:creationId xmlns:a16="http://schemas.microsoft.com/office/drawing/2014/main" id="{914FFE84-E4EA-4D37-BD59-A9369A6D59C2}"/>
              </a:ext>
            </a:extLst>
          </p:cNvPr>
          <p:cNvSpPr txBox="1"/>
          <p:nvPr/>
        </p:nvSpPr>
        <p:spPr>
          <a:xfrm>
            <a:off x="606040" y="1200450"/>
            <a:ext cx="8954219" cy="3710311"/>
          </a:xfrm>
          <a:prstGeom prst="rect">
            <a:avLst/>
          </a:prstGeom>
          <a:noFill/>
        </p:spPr>
        <p:txBody>
          <a:bodyPr wrap="square" lIns="0" tIns="0" rIns="0" bIns="0" rtlCol="0" anchor="t">
            <a:spAutoFit/>
          </a:bodyPr>
          <a:lstStyle/>
          <a:p>
            <a:pPr algn="l">
              <a:lnSpc>
                <a:spcPct val="150000"/>
              </a:lnSpc>
            </a:pPr>
            <a:r>
              <a:rPr lang="fi-FI" sz="2400"/>
              <a:t>1) Kehittämistoimenpiteet </a:t>
            </a:r>
            <a:r>
              <a:rPr lang="fi-FI" sz="2000"/>
              <a:t>(flat </a:t>
            </a:r>
            <a:r>
              <a:rPr lang="fi-FI" sz="2000" err="1"/>
              <a:t>rate</a:t>
            </a:r>
            <a:r>
              <a:rPr lang="fi-FI" sz="2000"/>
              <a:t> 7 %)</a:t>
            </a:r>
          </a:p>
          <a:p>
            <a:pPr>
              <a:lnSpc>
                <a:spcPct val="150000"/>
              </a:lnSpc>
            </a:pPr>
            <a:endParaRPr lang="fi-FI" sz="2000"/>
          </a:p>
          <a:p>
            <a:pPr algn="l">
              <a:lnSpc>
                <a:spcPct val="150000"/>
              </a:lnSpc>
            </a:pPr>
            <a:r>
              <a:rPr lang="fi-FI" sz="2400"/>
              <a:t>2) Investoinnit </a:t>
            </a:r>
            <a:r>
              <a:rPr lang="fi-FI" sz="2000"/>
              <a:t>(flat </a:t>
            </a:r>
            <a:r>
              <a:rPr lang="fi-FI" sz="2000" err="1"/>
              <a:t>rate</a:t>
            </a:r>
            <a:r>
              <a:rPr lang="fi-FI" sz="2000"/>
              <a:t> 1,5 %)</a:t>
            </a:r>
            <a:endParaRPr lang="fi-FI" sz="2000">
              <a:ea typeface="Tahoma"/>
              <a:cs typeface="Tahoma"/>
            </a:endParaRPr>
          </a:p>
          <a:p>
            <a:pPr>
              <a:lnSpc>
                <a:spcPct val="150000"/>
              </a:lnSpc>
            </a:pPr>
            <a:r>
              <a:rPr lang="fi-FI" sz="2400" b="1"/>
              <a:t>Hankkeessa voi olla sekä kehittämistoimenpiteitä, </a:t>
            </a:r>
            <a:endParaRPr lang="fi-FI" sz="2400" b="1">
              <a:ea typeface="Tahoma"/>
              <a:cs typeface="Tahoma"/>
            </a:endParaRPr>
          </a:p>
          <a:p>
            <a:pPr>
              <a:lnSpc>
                <a:spcPct val="150000"/>
              </a:lnSpc>
            </a:pPr>
            <a:r>
              <a:rPr lang="fi-FI" sz="2400" b="1"/>
              <a:t>että investointeja </a:t>
            </a:r>
            <a:r>
              <a:rPr lang="fi-FI" sz="2000" b="1"/>
              <a:t>(yhdistelmähanke fr 7 %+ 1,5 %)</a:t>
            </a:r>
            <a:br>
              <a:rPr lang="fi-FI" sz="2400" b="1"/>
            </a:br>
            <a:r>
              <a:rPr lang="fi-FI" sz="2400" b="1"/>
              <a:t> </a:t>
            </a:r>
            <a:endParaRPr lang="fi-FI" sz="2400" b="1">
              <a:ea typeface="Tahoma"/>
              <a:cs typeface="Tahoma"/>
            </a:endParaRPr>
          </a:p>
          <a:p>
            <a:pPr algn="l">
              <a:lnSpc>
                <a:spcPct val="150000"/>
              </a:lnSpc>
            </a:pPr>
            <a:r>
              <a:rPr lang="fi-FI" sz="2400"/>
              <a:t>3) Kertakorvaushankkeet </a:t>
            </a:r>
            <a:r>
              <a:rPr lang="fi-FI" sz="2000"/>
              <a:t>(vain kehittämistoimenpiteitä, </a:t>
            </a:r>
            <a:r>
              <a:rPr lang="fi-FI" sz="2000" err="1"/>
              <a:t>flat</a:t>
            </a:r>
            <a:r>
              <a:rPr lang="fi-FI" sz="2000"/>
              <a:t> </a:t>
            </a:r>
            <a:r>
              <a:rPr lang="fi-FI" sz="2000" err="1"/>
              <a:t>rate</a:t>
            </a:r>
            <a:r>
              <a:rPr lang="fi-FI" sz="2000"/>
              <a:t> 7 %)</a:t>
            </a:r>
            <a:endParaRPr lang="fi-FI" sz="2000">
              <a:ea typeface="Tahoma"/>
              <a:cs typeface="Tahoma"/>
            </a:endParaRPr>
          </a:p>
        </p:txBody>
      </p:sp>
    </p:spTree>
    <p:extLst>
      <p:ext uri="{BB962C8B-B14F-4D97-AF65-F5344CB8AC3E}">
        <p14:creationId xmlns:p14="http://schemas.microsoft.com/office/powerpoint/2010/main" val="169449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6826-178C-44FE-89E3-4B6046874DC9}"/>
              </a:ext>
            </a:extLst>
          </p:cNvPr>
          <p:cNvSpPr>
            <a:spLocks noGrp="1"/>
          </p:cNvSpPr>
          <p:nvPr>
            <p:ph type="title"/>
          </p:nvPr>
        </p:nvSpPr>
        <p:spPr>
          <a:xfrm>
            <a:off x="604944" y="288633"/>
            <a:ext cx="10515600" cy="1033907"/>
          </a:xfrm>
        </p:spPr>
        <p:txBody>
          <a:bodyPr anchor="b">
            <a:noAutofit/>
          </a:bodyPr>
          <a:lstStyle/>
          <a:p>
            <a:r>
              <a:rPr lang="fi-FI"/>
              <a:t>Mitä tarkoittaa FLAT RATE eli prosenttiperusteinen kustannusmalli</a:t>
            </a:r>
          </a:p>
        </p:txBody>
      </p:sp>
      <p:sp>
        <p:nvSpPr>
          <p:cNvPr id="3" name="Content Placeholder 2">
            <a:extLst>
              <a:ext uri="{FF2B5EF4-FFF2-40B4-BE49-F238E27FC236}">
                <a16:creationId xmlns:a16="http://schemas.microsoft.com/office/drawing/2014/main" id="{84C7D55B-FF3E-40F4-912F-169BF04AFBF0}"/>
              </a:ext>
            </a:extLst>
          </p:cNvPr>
          <p:cNvSpPr>
            <a:spLocks noGrp="1"/>
          </p:cNvSpPr>
          <p:nvPr>
            <p:ph idx="1"/>
          </p:nvPr>
        </p:nvSpPr>
        <p:spPr>
          <a:xfrm>
            <a:off x="604944" y="1738444"/>
            <a:ext cx="7040022" cy="3864899"/>
          </a:xfrm>
        </p:spPr>
        <p:txBody>
          <a:bodyPr vert="horz" lIns="0" tIns="0" rIns="0" bIns="0" rtlCol="0" anchor="t">
            <a:normAutofit/>
          </a:bodyPr>
          <a:lstStyle/>
          <a:p>
            <a:pPr fontAlgn="base">
              <a:lnSpc>
                <a:spcPct val="100000"/>
              </a:lnSpc>
            </a:pPr>
            <a:r>
              <a:rPr lang="fi-FI" sz="2400" err="1"/>
              <a:t>Flat</a:t>
            </a:r>
            <a:r>
              <a:rPr lang="fi-FI" sz="2400"/>
              <a:t> </a:t>
            </a:r>
            <a:r>
              <a:rPr lang="fi-FI" sz="2400" err="1"/>
              <a:t>rate</a:t>
            </a:r>
            <a:r>
              <a:rPr lang="fi-FI" sz="2400"/>
              <a:t> tarkoittaa kiinteää prosenttiosuutta, jolla osa hankkeen kustannuksista eli ns. välilliset kustannukset korvataan.</a:t>
            </a:r>
            <a:endParaRPr lang="fi-FI" sz="2400">
              <a:ea typeface="Tahoma"/>
              <a:cs typeface="Tahoma"/>
            </a:endParaRPr>
          </a:p>
          <a:p>
            <a:pPr>
              <a:lnSpc>
                <a:spcPct val="100000"/>
              </a:lnSpc>
            </a:pPr>
            <a:r>
              <a:rPr lang="fi-FI" sz="2400">
                <a:ea typeface="Tahoma"/>
                <a:cs typeface="Tahoma"/>
              </a:rPr>
              <a:t>Haun yhteydessä hakujärjestelmä lisää prosenttimääräiset kustannukset automaattisesti hakemukseen.</a:t>
            </a:r>
          </a:p>
          <a:p>
            <a:pPr fontAlgn="base">
              <a:lnSpc>
                <a:spcPct val="100000"/>
              </a:lnSpc>
            </a:pPr>
            <a:r>
              <a:rPr lang="fi-FI" sz="2400"/>
              <a:t>Kustannuksia </a:t>
            </a:r>
            <a:r>
              <a:rPr lang="fi-FI" sz="2400" b="0" i="0">
                <a:effectLst/>
              </a:rPr>
              <a:t>ei myöskään esitetä maksatushakemuksessa, eikä todenneta hankkeen kirjanpidosta.</a:t>
            </a:r>
          </a:p>
        </p:txBody>
      </p:sp>
      <p:pic>
        <p:nvPicPr>
          <p:cNvPr id="5" name="Kuva 4">
            <a:extLst>
              <a:ext uri="{FF2B5EF4-FFF2-40B4-BE49-F238E27FC236}">
                <a16:creationId xmlns:a16="http://schemas.microsoft.com/office/drawing/2014/main" id="{804CB271-D049-4EA7-8ACF-F50029CC4A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579" y="1000557"/>
            <a:ext cx="5762694" cy="5762694"/>
          </a:xfrm>
          <a:prstGeom prst="rect">
            <a:avLst/>
          </a:prstGeom>
          <a:noFill/>
        </p:spPr>
      </p:pic>
    </p:spTree>
    <p:extLst>
      <p:ext uri="{BB962C8B-B14F-4D97-AF65-F5344CB8AC3E}">
        <p14:creationId xmlns:p14="http://schemas.microsoft.com/office/powerpoint/2010/main" val="394068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DC23CE-B951-4D9B-92C8-7CCB25A33781}"/>
              </a:ext>
            </a:extLst>
          </p:cNvPr>
          <p:cNvSpPr>
            <a:spLocks noGrp="1"/>
          </p:cNvSpPr>
          <p:nvPr>
            <p:ph type="title"/>
          </p:nvPr>
        </p:nvSpPr>
        <p:spPr>
          <a:xfrm>
            <a:off x="594408" y="167797"/>
            <a:ext cx="10663428" cy="626999"/>
          </a:xfrm>
        </p:spPr>
        <p:txBody>
          <a:bodyPr/>
          <a:lstStyle/>
          <a:p>
            <a:r>
              <a:rPr lang="fi-FI" b="1"/>
              <a:t>Kehittämistoimenpiteet </a:t>
            </a:r>
            <a:r>
              <a:rPr lang="fi-FI" sz="2400" b="1" err="1"/>
              <a:t>Flat</a:t>
            </a:r>
            <a:r>
              <a:rPr lang="fi-FI" sz="2400" b="1"/>
              <a:t> </a:t>
            </a:r>
            <a:r>
              <a:rPr lang="fi-FI" sz="2400" b="1" err="1"/>
              <a:t>rate</a:t>
            </a:r>
            <a:r>
              <a:rPr lang="fi-FI" sz="2400" b="1"/>
              <a:t> 7 % -malli</a:t>
            </a:r>
            <a:endParaRPr lang="fi-FI"/>
          </a:p>
        </p:txBody>
      </p:sp>
      <p:sp>
        <p:nvSpPr>
          <p:cNvPr id="9" name="Tekstiruutu 8">
            <a:extLst>
              <a:ext uri="{FF2B5EF4-FFF2-40B4-BE49-F238E27FC236}">
                <a16:creationId xmlns:a16="http://schemas.microsoft.com/office/drawing/2014/main" id="{CA17D92D-554E-4346-B144-4D0FC1044693}"/>
              </a:ext>
            </a:extLst>
          </p:cNvPr>
          <p:cNvSpPr txBox="1"/>
          <p:nvPr/>
        </p:nvSpPr>
        <p:spPr>
          <a:xfrm>
            <a:off x="594408" y="823861"/>
            <a:ext cx="6861627"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2000"/>
              <a:t>Hankkeen kustannukset voivat koostua seuraavista kuluista:</a:t>
            </a:r>
            <a:endParaRPr lang="fi-FI"/>
          </a:p>
        </p:txBody>
      </p:sp>
      <p:sp>
        <p:nvSpPr>
          <p:cNvPr id="3" name="Suorakulmio: Pyöristetyt kulmat 2">
            <a:extLst>
              <a:ext uri="{FF2B5EF4-FFF2-40B4-BE49-F238E27FC236}">
                <a16:creationId xmlns:a16="http://schemas.microsoft.com/office/drawing/2014/main" id="{39917C32-4C45-474C-97E0-34BF3535728C}"/>
              </a:ext>
            </a:extLst>
          </p:cNvPr>
          <p:cNvSpPr/>
          <p:nvPr/>
        </p:nvSpPr>
        <p:spPr>
          <a:xfrm>
            <a:off x="699444" y="1353622"/>
            <a:ext cx="2928257" cy="5460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Ulkopuoliset palvelut ja  asiantuntijakulut</a:t>
            </a:r>
            <a:endParaRPr lang="fi-FI" sz="1600">
              <a:solidFill>
                <a:schemeClr val="tx1"/>
              </a:solidFill>
              <a:ea typeface="Tahoma"/>
              <a:cs typeface="Tahoma"/>
            </a:endParaRPr>
          </a:p>
        </p:txBody>
      </p:sp>
      <p:sp>
        <p:nvSpPr>
          <p:cNvPr id="4" name="Suorakulmio: Pyöristetyt kulmat 3">
            <a:extLst>
              <a:ext uri="{FF2B5EF4-FFF2-40B4-BE49-F238E27FC236}">
                <a16:creationId xmlns:a16="http://schemas.microsoft.com/office/drawing/2014/main" id="{D125FC70-93B2-467D-BA2E-25C3D26AD51A}"/>
              </a:ext>
            </a:extLst>
          </p:cNvPr>
          <p:cNvSpPr/>
          <p:nvPr/>
        </p:nvSpPr>
        <p:spPr>
          <a:xfrm>
            <a:off x="699443" y="1955807"/>
            <a:ext cx="2928257" cy="97842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Tuotteiden kehittämiseen liittyvät raaka-aine- ja puolivalmistekulut</a:t>
            </a:r>
            <a:endParaRPr lang="fi-FI" sz="1600">
              <a:solidFill>
                <a:schemeClr val="tx1"/>
              </a:solidFill>
              <a:ea typeface="Tahoma"/>
              <a:cs typeface="Tahoma"/>
            </a:endParaRPr>
          </a:p>
        </p:txBody>
      </p:sp>
      <p:sp>
        <p:nvSpPr>
          <p:cNvPr id="5" name="Suorakulmio: Pyöristetyt kulmat 4">
            <a:extLst>
              <a:ext uri="{FF2B5EF4-FFF2-40B4-BE49-F238E27FC236}">
                <a16:creationId xmlns:a16="http://schemas.microsoft.com/office/drawing/2014/main" id="{653A2B49-5D10-41C2-BBE0-EB6DEAE4C2CF}"/>
              </a:ext>
            </a:extLst>
          </p:cNvPr>
          <p:cNvSpPr/>
          <p:nvPr/>
        </p:nvSpPr>
        <p:spPr>
          <a:xfrm>
            <a:off x="699811" y="2981304"/>
            <a:ext cx="2928256" cy="96934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Kansainvälistymistä edistävän näyttelyn tai messuille osallistumisen kulut</a:t>
            </a:r>
            <a:endParaRPr lang="fi-FI" sz="1600">
              <a:solidFill>
                <a:schemeClr val="tx1"/>
              </a:solidFill>
              <a:ea typeface="Tahoma"/>
              <a:cs typeface="Tahoma"/>
            </a:endParaRPr>
          </a:p>
        </p:txBody>
      </p:sp>
      <p:sp>
        <p:nvSpPr>
          <p:cNvPr id="6" name="Suorakulmio: Pyöristetyt kulmat 5">
            <a:extLst>
              <a:ext uri="{FF2B5EF4-FFF2-40B4-BE49-F238E27FC236}">
                <a16:creationId xmlns:a16="http://schemas.microsoft.com/office/drawing/2014/main" id="{63F556B8-B74B-4A9F-81EC-F3CBBDE0E05F}"/>
              </a:ext>
            </a:extLst>
          </p:cNvPr>
          <p:cNvSpPr/>
          <p:nvPr/>
        </p:nvSpPr>
        <p:spPr>
          <a:xfrm>
            <a:off x="699443" y="4006801"/>
            <a:ext cx="2928257" cy="78948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Ulkomaille suuntautuvien matkojen kulut ja niiden kotimaan matkaosuudet</a:t>
            </a:r>
            <a:endParaRPr lang="fi-FI" sz="1600">
              <a:solidFill>
                <a:schemeClr val="tx1"/>
              </a:solidFill>
              <a:ea typeface="Tahoma"/>
              <a:cs typeface="Tahoma"/>
            </a:endParaRPr>
          </a:p>
        </p:txBody>
      </p:sp>
      <p:sp>
        <p:nvSpPr>
          <p:cNvPr id="11" name="Suorakulmio: Pyöristetyt kulmat 10">
            <a:extLst>
              <a:ext uri="{FF2B5EF4-FFF2-40B4-BE49-F238E27FC236}">
                <a16:creationId xmlns:a16="http://schemas.microsoft.com/office/drawing/2014/main" id="{D2F95003-2B80-4A3E-8AA4-41FAE286AB7E}"/>
              </a:ext>
            </a:extLst>
          </p:cNvPr>
          <p:cNvSpPr/>
          <p:nvPr/>
        </p:nvSpPr>
        <p:spPr>
          <a:xfrm>
            <a:off x="699449" y="4852437"/>
            <a:ext cx="2928257" cy="7798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chemeClr val="tx1"/>
                </a:solidFill>
              </a:rPr>
              <a:t>Hankkeen palkkakustannukset + vakiosivukuluprosentti</a:t>
            </a:r>
            <a:endParaRPr lang="fi-FI" sz="1600">
              <a:solidFill>
                <a:schemeClr val="tx1"/>
              </a:solidFill>
              <a:ea typeface="Tahoma"/>
              <a:cs typeface="Tahoma"/>
            </a:endParaRPr>
          </a:p>
        </p:txBody>
      </p:sp>
      <p:sp>
        <p:nvSpPr>
          <p:cNvPr id="10" name="Tekstiruutu 9">
            <a:extLst>
              <a:ext uri="{FF2B5EF4-FFF2-40B4-BE49-F238E27FC236}">
                <a16:creationId xmlns:a16="http://schemas.microsoft.com/office/drawing/2014/main" id="{CCDBA13C-1634-4DCD-9F23-9798996EEE1B}"/>
              </a:ext>
            </a:extLst>
          </p:cNvPr>
          <p:cNvSpPr txBox="1"/>
          <p:nvPr/>
        </p:nvSpPr>
        <p:spPr>
          <a:xfrm>
            <a:off x="899700" y="5645676"/>
            <a:ext cx="3124200" cy="215444"/>
          </a:xfrm>
          <a:prstGeom prst="rect">
            <a:avLst/>
          </a:prstGeom>
          <a:noFill/>
          <a:ln>
            <a:noFill/>
          </a:ln>
        </p:spPr>
        <p:txBody>
          <a:bodyPr wrap="square" lIns="0" tIns="0" rIns="0" bIns="0" rtlCol="0">
            <a:spAutoFit/>
          </a:bodyPr>
          <a:lstStyle/>
          <a:p>
            <a:pPr algn="l"/>
            <a:r>
              <a:rPr lang="fi-FI" sz="1400" b="1" i="1"/>
              <a:t>= välittömät kustannukset</a:t>
            </a:r>
          </a:p>
        </p:txBody>
      </p:sp>
      <p:sp>
        <p:nvSpPr>
          <p:cNvPr id="13" name="Plusmerkki 12">
            <a:extLst>
              <a:ext uri="{FF2B5EF4-FFF2-40B4-BE49-F238E27FC236}">
                <a16:creationId xmlns:a16="http://schemas.microsoft.com/office/drawing/2014/main" id="{4C1CDDC2-A6AD-443A-BF27-88693D396CE2}"/>
              </a:ext>
              <a:ext uri="{C183D7F6-B498-43B3-948B-1728B52AA6E4}">
                <adec:decorative xmlns:adec="http://schemas.microsoft.com/office/drawing/2017/decorative" val="1"/>
              </a:ext>
            </a:extLst>
          </p:cNvPr>
          <p:cNvSpPr/>
          <p:nvPr/>
        </p:nvSpPr>
        <p:spPr>
          <a:xfrm>
            <a:off x="4058562" y="3063206"/>
            <a:ext cx="914400" cy="914400"/>
          </a:xfrm>
          <a:prstGeom prst="mathPlus">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bject 11">
            <a:extLst>
              <a:ext uri="{FF2B5EF4-FFF2-40B4-BE49-F238E27FC236}">
                <a16:creationId xmlns:a16="http://schemas.microsoft.com/office/drawing/2014/main" id="{FA43C7B9-8031-4B56-9DBB-6995C4AD4291}"/>
              </a:ext>
            </a:extLst>
          </p:cNvPr>
          <p:cNvSpPr/>
          <p:nvPr/>
        </p:nvSpPr>
        <p:spPr>
          <a:xfrm>
            <a:off x="5014640" y="2234567"/>
            <a:ext cx="3590435" cy="2396791"/>
          </a:xfrm>
          <a:custGeom>
            <a:avLst/>
            <a:gdLst/>
            <a:ahLst/>
            <a:cxnLst/>
            <a:rect l="l" t="t" r="r" b="b"/>
            <a:pathLst>
              <a:path w="3065779" h="2072004">
                <a:moveTo>
                  <a:pt x="2720213" y="0"/>
                </a:moveTo>
                <a:lnTo>
                  <a:pt x="345313" y="0"/>
                </a:lnTo>
                <a:lnTo>
                  <a:pt x="298455" y="3152"/>
                </a:lnTo>
                <a:lnTo>
                  <a:pt x="253513" y="12334"/>
                </a:lnTo>
                <a:lnTo>
                  <a:pt x="210899" y="27135"/>
                </a:lnTo>
                <a:lnTo>
                  <a:pt x="171024" y="47144"/>
                </a:lnTo>
                <a:lnTo>
                  <a:pt x="134300" y="71948"/>
                </a:lnTo>
                <a:lnTo>
                  <a:pt x="101138" y="101138"/>
                </a:lnTo>
                <a:lnTo>
                  <a:pt x="71948" y="134300"/>
                </a:lnTo>
                <a:lnTo>
                  <a:pt x="47144" y="171024"/>
                </a:lnTo>
                <a:lnTo>
                  <a:pt x="27135" y="210899"/>
                </a:lnTo>
                <a:lnTo>
                  <a:pt x="12334" y="253513"/>
                </a:lnTo>
                <a:lnTo>
                  <a:pt x="3152" y="298455"/>
                </a:lnTo>
                <a:lnTo>
                  <a:pt x="0" y="345313"/>
                </a:lnTo>
                <a:lnTo>
                  <a:pt x="0" y="1726564"/>
                </a:lnTo>
                <a:lnTo>
                  <a:pt x="3152" y="1773420"/>
                </a:lnTo>
                <a:lnTo>
                  <a:pt x="12334" y="1818360"/>
                </a:lnTo>
                <a:lnTo>
                  <a:pt x="27135" y="1860973"/>
                </a:lnTo>
                <a:lnTo>
                  <a:pt x="47144" y="1900847"/>
                </a:lnTo>
                <a:lnTo>
                  <a:pt x="71948" y="1937572"/>
                </a:lnTo>
                <a:lnTo>
                  <a:pt x="101138" y="1970735"/>
                </a:lnTo>
                <a:lnTo>
                  <a:pt x="134300" y="1999925"/>
                </a:lnTo>
                <a:lnTo>
                  <a:pt x="171024" y="2024730"/>
                </a:lnTo>
                <a:lnTo>
                  <a:pt x="210899" y="2044740"/>
                </a:lnTo>
                <a:lnTo>
                  <a:pt x="253513" y="2059542"/>
                </a:lnTo>
                <a:lnTo>
                  <a:pt x="298455" y="2068725"/>
                </a:lnTo>
                <a:lnTo>
                  <a:pt x="345313" y="2071877"/>
                </a:lnTo>
                <a:lnTo>
                  <a:pt x="2720213" y="2071877"/>
                </a:lnTo>
                <a:lnTo>
                  <a:pt x="2767070" y="2068725"/>
                </a:lnTo>
                <a:lnTo>
                  <a:pt x="2812012" y="2059543"/>
                </a:lnTo>
                <a:lnTo>
                  <a:pt x="2854626" y="2044742"/>
                </a:lnTo>
                <a:lnTo>
                  <a:pt x="2894501" y="2024733"/>
                </a:lnTo>
                <a:lnTo>
                  <a:pt x="2931225" y="1999929"/>
                </a:lnTo>
                <a:lnTo>
                  <a:pt x="2964387" y="1970739"/>
                </a:lnTo>
                <a:lnTo>
                  <a:pt x="2993577" y="1937577"/>
                </a:lnTo>
                <a:lnTo>
                  <a:pt x="3018381" y="1900853"/>
                </a:lnTo>
                <a:lnTo>
                  <a:pt x="3038390" y="1860978"/>
                </a:lnTo>
                <a:lnTo>
                  <a:pt x="3053191" y="1818364"/>
                </a:lnTo>
                <a:lnTo>
                  <a:pt x="3062373" y="1773422"/>
                </a:lnTo>
                <a:lnTo>
                  <a:pt x="3065526" y="1726564"/>
                </a:lnTo>
                <a:lnTo>
                  <a:pt x="3065526" y="345313"/>
                </a:lnTo>
                <a:lnTo>
                  <a:pt x="3062373" y="298455"/>
                </a:lnTo>
                <a:lnTo>
                  <a:pt x="3053191" y="253513"/>
                </a:lnTo>
                <a:lnTo>
                  <a:pt x="3038390" y="210899"/>
                </a:lnTo>
                <a:lnTo>
                  <a:pt x="3018381" y="171024"/>
                </a:lnTo>
                <a:lnTo>
                  <a:pt x="2993577" y="134300"/>
                </a:lnTo>
                <a:lnTo>
                  <a:pt x="2964387" y="101138"/>
                </a:lnTo>
                <a:lnTo>
                  <a:pt x="2931225" y="71948"/>
                </a:lnTo>
                <a:lnTo>
                  <a:pt x="2894501" y="47144"/>
                </a:lnTo>
                <a:lnTo>
                  <a:pt x="2854626" y="27135"/>
                </a:lnTo>
                <a:lnTo>
                  <a:pt x="2812012" y="12334"/>
                </a:lnTo>
                <a:lnTo>
                  <a:pt x="2767070" y="3152"/>
                </a:lnTo>
                <a:lnTo>
                  <a:pt x="2720213" y="0"/>
                </a:lnTo>
                <a:close/>
              </a:path>
            </a:pathLst>
          </a:custGeom>
          <a:solidFill>
            <a:schemeClr val="accent5"/>
          </a:solidFill>
        </p:spPr>
        <p:txBody>
          <a:bodyPr wrap="square" lIns="0" tIns="0" rIns="0" bIns="0" rtlCol="0" anchor="t"/>
          <a:lstStyle/>
          <a:p>
            <a:endParaRPr lang="fi-FI">
              <a:solidFill>
                <a:schemeClr val="bg1"/>
              </a:solidFill>
            </a:endParaRPr>
          </a:p>
          <a:p>
            <a:pPr algn="ctr"/>
            <a:endParaRPr lang="fi-FI">
              <a:solidFill>
                <a:schemeClr val="bg1"/>
              </a:solidFill>
              <a:ea typeface="Tahoma"/>
              <a:cs typeface="Tahoma"/>
            </a:endParaRPr>
          </a:p>
          <a:p>
            <a:pPr algn="ctr"/>
            <a:r>
              <a:rPr lang="fi-FI" sz="2000" b="1"/>
              <a:t>Flat rate 7 % laskettuna kehittämistoimenpiteiden kaikista välittömistä kustannuksista</a:t>
            </a:r>
            <a:endParaRPr sz="2000" b="1">
              <a:ea typeface="Tahoma"/>
              <a:cs typeface="Tahoma"/>
            </a:endParaRPr>
          </a:p>
        </p:txBody>
      </p:sp>
      <p:sp>
        <p:nvSpPr>
          <p:cNvPr id="15" name="Tekstiruutu 14">
            <a:extLst>
              <a:ext uri="{FF2B5EF4-FFF2-40B4-BE49-F238E27FC236}">
                <a16:creationId xmlns:a16="http://schemas.microsoft.com/office/drawing/2014/main" id="{65A17DC4-257C-447E-9EC2-AF8794CB146A}"/>
              </a:ext>
            </a:extLst>
          </p:cNvPr>
          <p:cNvSpPr txBox="1"/>
          <p:nvPr/>
        </p:nvSpPr>
        <p:spPr>
          <a:xfrm>
            <a:off x="8714673" y="1355767"/>
            <a:ext cx="3073235" cy="4565352"/>
          </a:xfrm>
          <a:prstGeom prst="rect">
            <a:avLst/>
          </a:prstGeom>
          <a:noFill/>
        </p:spPr>
        <p:txBody>
          <a:bodyPr wrap="square" lIns="0" tIns="0" rIns="0" bIns="0" rtlCol="0">
            <a:spAutoFit/>
          </a:bodyPr>
          <a:lstStyle/>
          <a:p>
            <a:pPr marL="12700" marR="5080">
              <a:lnSpc>
                <a:spcPct val="100000"/>
              </a:lnSpc>
              <a:spcBef>
                <a:spcPts val="100"/>
              </a:spcBef>
            </a:pPr>
            <a:r>
              <a:rPr lang="fi-FI" sz="1500" b="1" spc="-5">
                <a:cs typeface="Arial"/>
              </a:rPr>
              <a:t>Hankkeen </a:t>
            </a:r>
            <a:r>
              <a:rPr lang="fi-FI" sz="1500" b="1">
                <a:cs typeface="Arial"/>
              </a:rPr>
              <a:t>muut </a:t>
            </a:r>
            <a:r>
              <a:rPr lang="fi-FI" sz="1500" b="1" spc="-5">
                <a:cs typeface="Arial"/>
              </a:rPr>
              <a:t>kuin</a:t>
            </a:r>
            <a:r>
              <a:rPr lang="fi-FI" sz="1500" b="1">
                <a:cs typeface="Arial"/>
              </a:rPr>
              <a:t> </a:t>
            </a:r>
            <a:r>
              <a:rPr lang="fi-FI" sz="1500" b="1" spc="-5">
                <a:cs typeface="Arial"/>
              </a:rPr>
              <a:t>välittömät</a:t>
            </a:r>
            <a:r>
              <a:rPr lang="fi-FI" sz="1500" b="1" spc="-80">
                <a:cs typeface="Arial"/>
              </a:rPr>
              <a:t> </a:t>
            </a:r>
            <a:r>
              <a:rPr lang="fi-FI" sz="1500" b="1" spc="-5">
                <a:cs typeface="Arial"/>
              </a:rPr>
              <a:t>kustannukset </a:t>
            </a:r>
            <a:r>
              <a:rPr lang="fi-FI" sz="1500" b="1" spc="-484">
                <a:cs typeface="Arial"/>
              </a:rPr>
              <a:t> </a:t>
            </a:r>
            <a:r>
              <a:rPr lang="fi-FI" sz="1500" b="1" spc="-5">
                <a:cs typeface="Arial"/>
              </a:rPr>
              <a:t>korvataan</a:t>
            </a:r>
            <a:r>
              <a:rPr lang="fi-FI" sz="1500" b="1" spc="-20">
                <a:cs typeface="Arial"/>
              </a:rPr>
              <a:t> </a:t>
            </a:r>
            <a:r>
              <a:rPr lang="fi-FI" sz="1500" b="1" spc="-5">
                <a:cs typeface="Arial"/>
              </a:rPr>
              <a:t>7</a:t>
            </a:r>
            <a:r>
              <a:rPr lang="fi-FI" sz="1500" b="1" spc="-10">
                <a:cs typeface="Arial"/>
              </a:rPr>
              <a:t> </a:t>
            </a:r>
            <a:r>
              <a:rPr lang="fi-FI" sz="1500" b="1" spc="-5">
                <a:cs typeface="Arial"/>
              </a:rPr>
              <a:t>%</a:t>
            </a:r>
            <a:r>
              <a:rPr lang="fi-FI" sz="1500" b="1" spc="-10">
                <a:cs typeface="Arial"/>
              </a:rPr>
              <a:t> </a:t>
            </a:r>
            <a:r>
              <a:rPr lang="fi-FI" sz="1500" b="1" spc="-5" err="1">
                <a:cs typeface="Arial"/>
              </a:rPr>
              <a:t>flat</a:t>
            </a:r>
            <a:r>
              <a:rPr lang="fi-FI" sz="1500" b="1" spc="-10">
                <a:cs typeface="Arial"/>
              </a:rPr>
              <a:t> </a:t>
            </a:r>
            <a:r>
              <a:rPr lang="fi-FI" sz="1500" b="1" spc="-5" err="1">
                <a:cs typeface="Arial"/>
              </a:rPr>
              <a:t>rate</a:t>
            </a:r>
            <a:r>
              <a:rPr lang="fi-FI" sz="1500" b="1" spc="-5">
                <a:cs typeface="Arial"/>
              </a:rPr>
              <a:t> -osuudella</a:t>
            </a:r>
          </a:p>
          <a:p>
            <a:pPr marL="298450" marR="5080" indent="-285750">
              <a:lnSpc>
                <a:spcPct val="100000"/>
              </a:lnSpc>
              <a:spcBef>
                <a:spcPts val="100"/>
              </a:spcBef>
              <a:buFontTx/>
              <a:buChar char="-"/>
            </a:pPr>
            <a:r>
              <a:rPr lang="fi-FI" sz="1500" spc="-5">
                <a:cs typeface="Arial"/>
              </a:rPr>
              <a:t>Työterveyskustannukset</a:t>
            </a:r>
          </a:p>
          <a:p>
            <a:pPr marL="298450" marR="5080" indent="-285750">
              <a:lnSpc>
                <a:spcPct val="100000"/>
              </a:lnSpc>
              <a:spcBef>
                <a:spcPts val="100"/>
              </a:spcBef>
              <a:buFontTx/>
              <a:buChar char="-"/>
            </a:pPr>
            <a:r>
              <a:rPr lang="fi-FI" sz="1500" spc="-5">
                <a:cs typeface="Arial"/>
              </a:rPr>
              <a:t>Hallinnolliset menot</a:t>
            </a:r>
          </a:p>
          <a:p>
            <a:pPr marL="298450" marR="5080" indent="-285750">
              <a:lnSpc>
                <a:spcPct val="100000"/>
              </a:lnSpc>
              <a:spcBef>
                <a:spcPts val="100"/>
              </a:spcBef>
              <a:buFontTx/>
              <a:buChar char="-"/>
            </a:pPr>
            <a:r>
              <a:rPr lang="fi-FI" sz="1500" spc="-5">
                <a:cs typeface="Arial"/>
              </a:rPr>
              <a:t>Koneiden ja kaluston käytöstä aiheutuvat menot, toimitilakulut</a:t>
            </a:r>
          </a:p>
          <a:p>
            <a:pPr marL="298450" marR="5080" indent="-285750">
              <a:lnSpc>
                <a:spcPct val="100000"/>
              </a:lnSpc>
              <a:spcBef>
                <a:spcPts val="100"/>
              </a:spcBef>
              <a:buFontTx/>
              <a:buChar char="-"/>
            </a:pPr>
            <a:r>
              <a:rPr lang="fi-FI" sz="1500" spc="-5">
                <a:cs typeface="Arial"/>
              </a:rPr>
              <a:t>Hankkeen tiedotus- ja viestintämenot</a:t>
            </a:r>
          </a:p>
          <a:p>
            <a:pPr marL="298450" marR="5080" indent="-285750">
              <a:lnSpc>
                <a:spcPct val="100000"/>
              </a:lnSpc>
              <a:spcBef>
                <a:spcPts val="100"/>
              </a:spcBef>
              <a:buFontTx/>
              <a:buChar char="-"/>
            </a:pPr>
            <a:r>
              <a:rPr lang="fi-FI" sz="1500" spc="-5">
                <a:cs typeface="Arial"/>
              </a:rPr>
              <a:t>Kotimaan matkakulut</a:t>
            </a:r>
          </a:p>
          <a:p>
            <a:pPr marL="298450" marR="5080" indent="-285750">
              <a:lnSpc>
                <a:spcPct val="100000"/>
              </a:lnSpc>
              <a:spcBef>
                <a:spcPts val="100"/>
              </a:spcBef>
              <a:buFontTx/>
              <a:buChar char="-"/>
            </a:pPr>
            <a:r>
              <a:rPr lang="fi-FI" sz="1500" spc="-5">
                <a:cs typeface="Arial"/>
              </a:rPr>
              <a:t>Ulkomaanmatkojen kulut perillä kohteessa: majoitus, päivärahat, ateriat ja matkakohteen sisäiset matkat</a:t>
            </a:r>
          </a:p>
          <a:p>
            <a:pPr marL="298450" marR="5080" indent="-285750">
              <a:lnSpc>
                <a:spcPct val="100000"/>
              </a:lnSpc>
              <a:spcBef>
                <a:spcPts val="100"/>
              </a:spcBef>
              <a:buFontTx/>
              <a:buChar char="-"/>
            </a:pPr>
            <a:r>
              <a:rPr lang="fi-FI" sz="1500" spc="-5">
                <a:cs typeface="Arial"/>
              </a:rPr>
              <a:t>Näyttelyyn tai messuille liittyvät vaate-, somistus- ja markkinointikulut</a:t>
            </a:r>
          </a:p>
          <a:p>
            <a:pPr marL="298450" marR="5080" indent="-285750">
              <a:lnSpc>
                <a:spcPct val="100000"/>
              </a:lnSpc>
              <a:spcBef>
                <a:spcPts val="100"/>
              </a:spcBef>
              <a:buFontTx/>
              <a:buChar char="-"/>
            </a:pPr>
            <a:r>
              <a:rPr lang="fi-FI" sz="1500" spc="-5">
                <a:cs typeface="Arial"/>
              </a:rPr>
              <a:t>Rekrytointikulut</a:t>
            </a:r>
          </a:p>
          <a:p>
            <a:pPr algn="l"/>
            <a:endParaRPr lang="fi-FI" sz="2000"/>
          </a:p>
        </p:txBody>
      </p:sp>
      <p:sp>
        <p:nvSpPr>
          <p:cNvPr id="8" name="Oikea aaltosulje 7">
            <a:extLst>
              <a:ext uri="{FF2B5EF4-FFF2-40B4-BE49-F238E27FC236}">
                <a16:creationId xmlns:a16="http://schemas.microsoft.com/office/drawing/2014/main" id="{82F56D84-DE64-4D44-BFAC-7E0505930E3D}"/>
              </a:ext>
              <a:ext uri="{C183D7F6-B498-43B3-948B-1728B52AA6E4}">
                <adec:decorative xmlns:adec="http://schemas.microsoft.com/office/drawing/2017/decorative" val="1"/>
              </a:ext>
            </a:extLst>
          </p:cNvPr>
          <p:cNvSpPr/>
          <p:nvPr/>
        </p:nvSpPr>
        <p:spPr>
          <a:xfrm>
            <a:off x="3668776" y="1402442"/>
            <a:ext cx="291519" cy="4234541"/>
          </a:xfrm>
          <a:prstGeom prst="righ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34573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F47008-8A3D-434E-AF31-EFD5BAC16274}"/>
              </a:ext>
            </a:extLst>
          </p:cNvPr>
          <p:cNvSpPr>
            <a:spLocks noGrp="1"/>
          </p:cNvSpPr>
          <p:nvPr>
            <p:ph type="title"/>
          </p:nvPr>
        </p:nvSpPr>
        <p:spPr>
          <a:xfrm>
            <a:off x="355416" y="129681"/>
            <a:ext cx="11716610" cy="637143"/>
          </a:xfrm>
        </p:spPr>
        <p:txBody>
          <a:bodyPr/>
          <a:lstStyle/>
          <a:p>
            <a:r>
              <a:rPr lang="fi-FI" sz="3600"/>
              <a:t>Palkkojen hyväksyminen kehittämistoimenpiteissä</a:t>
            </a:r>
          </a:p>
        </p:txBody>
      </p:sp>
      <p:sp>
        <p:nvSpPr>
          <p:cNvPr id="3" name="Sisällön paikkamerkki 2">
            <a:extLst>
              <a:ext uri="{FF2B5EF4-FFF2-40B4-BE49-F238E27FC236}">
                <a16:creationId xmlns:a16="http://schemas.microsoft.com/office/drawing/2014/main" id="{C971C902-C129-463B-A997-9F3BD912039C}"/>
              </a:ext>
            </a:extLst>
          </p:cNvPr>
          <p:cNvSpPr>
            <a:spLocks noGrp="1"/>
          </p:cNvSpPr>
          <p:nvPr>
            <p:ph idx="1"/>
          </p:nvPr>
        </p:nvSpPr>
        <p:spPr>
          <a:xfrm>
            <a:off x="828040" y="829538"/>
            <a:ext cx="10515600" cy="4588716"/>
          </a:xfrm>
        </p:spPr>
        <p:txBody>
          <a:bodyPr vert="horz" lIns="0" tIns="0" rIns="0" bIns="0" rtlCol="0" anchor="t">
            <a:noAutofit/>
          </a:bodyPr>
          <a:lstStyle/>
          <a:p>
            <a:pPr>
              <a:buFont typeface="Arial"/>
            </a:pPr>
            <a:r>
              <a:rPr lang="fi-FI" sz="1800">
                <a:ea typeface="Tahoma"/>
                <a:cs typeface="Tahoma"/>
              </a:rPr>
              <a:t>Hankkeeseen voidaan hyväksyä kehittämistyöhön kohdistuvat kohtuulliset ja olennaiset palkkakustannukset. Henkilöllä on oltava </a:t>
            </a:r>
            <a:r>
              <a:rPr lang="fi-FI" sz="1800" b="1">
                <a:ea typeface="Tahoma"/>
                <a:cs typeface="Tahoma"/>
              </a:rPr>
              <a:t>kirjallinen tehtävänkuvaus</a:t>
            </a:r>
            <a:r>
              <a:rPr lang="fi-FI" sz="1800">
                <a:ea typeface="Tahoma"/>
                <a:cs typeface="Tahoma"/>
              </a:rPr>
              <a:t>, jossa </a:t>
            </a:r>
            <a:r>
              <a:rPr lang="fi-FI" sz="1800" b="1">
                <a:ea typeface="Tahoma"/>
                <a:cs typeface="Tahoma"/>
              </a:rPr>
              <a:t>tehtävät on yksilöity työpakettitasolla</a:t>
            </a:r>
            <a:r>
              <a:rPr lang="fi-FI" sz="1800">
                <a:ea typeface="Tahoma"/>
                <a:cs typeface="Tahoma"/>
              </a:rPr>
              <a:t>. Palkkakuluja tulee suunnata ensisijaisesti </a:t>
            </a:r>
            <a:r>
              <a:rPr lang="fi-FI" sz="1800" b="1">
                <a:ea typeface="Tahoma"/>
                <a:cs typeface="Tahoma"/>
              </a:rPr>
              <a:t>uuden osaamisen hankintaan.</a:t>
            </a:r>
          </a:p>
          <a:p>
            <a:pPr>
              <a:buFont typeface="Arial"/>
            </a:pPr>
            <a:r>
              <a:rPr lang="fi-FI" sz="1800">
                <a:ea typeface="Tahoma"/>
                <a:cs typeface="Tahoma"/>
              </a:rPr>
              <a:t>Hankkeelle osa-aikaisesti työtä tekevälle henkilölle vahvistetaan kiinteä prosenttiosuus työajasta. Mikäli vahvistettu prosenttiosuus muuttuu hankkeen toteuttamisaikana, tuensaajan tulee tehdä etukäteen muutoshakemus.</a:t>
            </a:r>
          </a:p>
          <a:p>
            <a:pPr>
              <a:buFont typeface="Arial"/>
            </a:pPr>
            <a:r>
              <a:rPr lang="fi-FI" sz="1800">
                <a:ea typeface="Tahoma"/>
                <a:cs typeface="Tahoma"/>
              </a:rPr>
              <a:t>Työaika vähintään 20 % (tai harkinnan mukaan vähintään 10 %) vuotuisesta työajasta. Ei tuntikirjanpitovelvoitetta.</a:t>
            </a:r>
          </a:p>
          <a:p>
            <a:pPr>
              <a:buFont typeface="Arial"/>
            </a:pPr>
            <a:r>
              <a:rPr lang="fi-FI" sz="1800">
                <a:ea typeface="Tahoma"/>
                <a:cs typeface="Tahoma"/>
              </a:rPr>
              <a:t>Palkkakulut korvataan tosiasiallisesti aiheutuneisiin ja maksettuihin tukikelpoisiin kustannuksiin perustuen. Lomapalkat hyväksytään siltä osin kuin ne on ansaittu hankeaikana ja maksettu ennen maksatushakemuksen jättöä.</a:t>
            </a:r>
          </a:p>
          <a:p>
            <a:pPr>
              <a:buFont typeface="Arial"/>
            </a:pPr>
            <a:r>
              <a:rPr lang="fi-FI" sz="1800">
                <a:ea typeface="Tahoma"/>
                <a:cs typeface="Tahoma"/>
              </a:rPr>
              <a:t>Palkan päälle lasketaan 26,44 % vakiosivukulu, joka sisältää lomarahan ja lakiin perustuvat työnantajan sivukulut.</a:t>
            </a:r>
          </a:p>
          <a:p>
            <a:pPr>
              <a:buFont typeface="Arial"/>
            </a:pPr>
            <a:r>
              <a:rPr lang="fi-FI" sz="1800">
                <a:ea typeface="Tahoma"/>
                <a:cs typeface="Tahoma"/>
              </a:rPr>
              <a:t>Tulospalkkiot, luontoisedut, bonukset ja muut niihin rinnastettavat työnantajan vapaaehtoisesti maksamat tai hanketyöhön liittymättömät erät eivät ole tukikelpoisia.</a:t>
            </a:r>
          </a:p>
        </p:txBody>
      </p:sp>
    </p:spTree>
    <p:extLst>
      <p:ext uri="{BB962C8B-B14F-4D97-AF65-F5344CB8AC3E}">
        <p14:creationId xmlns:p14="http://schemas.microsoft.com/office/powerpoint/2010/main" val="1324292135"/>
      </p:ext>
    </p:extLst>
  </p:cSld>
  <p:clrMapOvr>
    <a:masterClrMapping/>
  </p:clrMapOvr>
</p:sld>
</file>

<file path=ppt/theme/theme1.xml><?xml version="1.0" encoding="utf-8"?>
<a:theme xmlns:a="http://schemas.openxmlformats.org/drawingml/2006/main" name="Office-teema">
  <a:themeElements>
    <a:clrScheme name="TEM 1 cyan 2 vihreä">
      <a:dk1>
        <a:srgbClr val="000000"/>
      </a:dk1>
      <a:lt1>
        <a:srgbClr val="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2" id="{05E16302-CD32-3C42-9A4F-4AAC2D1E4E18}" vid="{99484D1B-D783-9743-BC76-8E3B53A37ADA}"/>
    </a:ext>
  </a:extLst>
</a:theme>
</file>

<file path=ppt/theme/theme2.xml><?xml version="1.0" encoding="utf-8"?>
<a:theme xmlns:a="http://schemas.openxmlformats.org/drawingml/2006/main" name="1_Office-teema">
  <a:themeElements>
    <a:clrScheme name="TEM 1 cyan 2 vihreä">
      <a:dk1>
        <a:srgbClr val="000000"/>
      </a:dk1>
      <a:lt1>
        <a:srgbClr val="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2" id="{05E16302-CD32-3C42-9A4F-4AAC2D1E4E18}" vid="{99484D1B-D783-9743-BC76-8E3B53A37ADA}"/>
    </a:ext>
  </a:extLst>
</a:theme>
</file>

<file path=ppt/theme/theme3.xml><?xml version="1.0" encoding="utf-8"?>
<a:theme xmlns:a="http://schemas.openxmlformats.org/drawingml/2006/main" name="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4.xml><?xml version="1.0" encoding="utf-8"?>
<a:theme xmlns:a="http://schemas.openxmlformats.org/drawingml/2006/main" name="3_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 id="{BC01B169-7970-FE42-80E6-3ABAE03B7732}" vid="{612C58FA-BD9D-7448-890B-B679BBAB57E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FI_EU-rahastot_TEM_v2</Template>
  <TotalTime>11</TotalTime>
  <Words>1996</Words>
  <Application>Microsoft Office PowerPoint</Application>
  <PresentationFormat>Laajakuva</PresentationFormat>
  <Paragraphs>280</Paragraphs>
  <Slides>21</Slides>
  <Notes>18</Notes>
  <HiddenSlides>0</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21</vt:i4>
      </vt:variant>
    </vt:vector>
  </HeadingPairs>
  <TitlesOfParts>
    <vt:vector size="33" baseType="lpstr">
      <vt:lpstr>Arial</vt:lpstr>
      <vt:lpstr>Arial,Sans-Serif</vt:lpstr>
      <vt:lpstr>Calibri</vt:lpstr>
      <vt:lpstr>Courier New</vt:lpstr>
      <vt:lpstr>System Font Regular</vt:lpstr>
      <vt:lpstr>Tahoma</vt:lpstr>
      <vt:lpstr>Times New Roman</vt:lpstr>
      <vt:lpstr>Wingdings</vt:lpstr>
      <vt:lpstr>Office-teema</vt:lpstr>
      <vt:lpstr>1_Office-teema</vt:lpstr>
      <vt:lpstr>ely_new2021</vt:lpstr>
      <vt:lpstr>3_Office-teema</vt:lpstr>
      <vt:lpstr>PowerPoint-esitys</vt:lpstr>
      <vt:lpstr>Mihin kehittämisavustus on tarkoitettu?</vt:lpstr>
      <vt:lpstr>Avustuksen myöntämisen edellytyksiä</vt:lpstr>
      <vt:lpstr>Kenelle?</vt:lpstr>
      <vt:lpstr>PowerPoint-esitys</vt:lpstr>
      <vt:lpstr>Yrityksen kehittämisavustus, hanketyypit</vt:lpstr>
      <vt:lpstr>Mitä tarkoittaa FLAT RATE eli prosenttiperusteinen kustannusmalli</vt:lpstr>
      <vt:lpstr>Kehittämistoimenpiteet Flat rate 7 % -malli</vt:lpstr>
      <vt:lpstr>Palkkojen hyväksyminen kehittämistoimenpiteissä</vt:lpstr>
      <vt:lpstr>Investoinnit Flat rate 1,5 % -malli Hankkeen kustannukset voivat koostua seuraavista kuluista:</vt:lpstr>
      <vt:lpstr>Tukitasot, yrityksen kehittämisavustus</vt:lpstr>
      <vt:lpstr>Kasvuselvityshankkeet kertakorvausmallilla</vt:lpstr>
      <vt:lpstr>Kasvuselvityshankkeiden toimenpiteet</vt:lpstr>
      <vt:lpstr>Tuotosten kustannusrajat </vt:lpstr>
      <vt:lpstr>Hankkeen toteuttaminen ja kustannusten tukikelpoisuus</vt:lpstr>
      <vt:lpstr>Tuen hakeminen </vt:lpstr>
      <vt:lpstr>Ohjeeksi</vt:lpstr>
      <vt:lpstr>Ota yhteyttä yritysasiantuntijaan</vt:lpstr>
      <vt:lpstr>ELY-keskusten valtakunnallinen neuvontapalvelu yrityksille</vt:lpstr>
      <vt:lpstr>Hyödyllisiä linkkejä</vt:lpstr>
      <vt:lpstr>PowerPoint-esitys</vt:lpstr>
    </vt:vector>
  </TitlesOfParts>
  <Company>EU-rahastot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Yritystuet 2021+</dc:title>
  <dc:creator>Sonninen Saara (ELY)</dc:creator>
  <cp:lastModifiedBy>Skyttä Kari (ELY)</cp:lastModifiedBy>
  <cp:revision>19</cp:revision>
  <dcterms:created xsi:type="dcterms:W3CDTF">2021-11-22T10:03:50Z</dcterms:created>
  <dcterms:modified xsi:type="dcterms:W3CDTF">2024-04-16T12:30:44Z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0x01010040485BB5EA91409BADF540D1B0254D330400D749427142BC774684484F95E87D59A6</vt:lpwstr>
  </property>
  <property fmtid="{D5CDD505-2E9C-101B-9397-08002B2CF9AE}" pid="3" name="Kohdepaikkakunnat">
    <vt:lpwstr/>
  </property>
  <property fmtid="{D5CDD505-2E9C-101B-9397-08002B2CF9AE}" pid="4" name="Laatijaorganisaatio">
    <vt:lpwstr/>
  </property>
  <property fmtid="{D5CDD505-2E9C-101B-9397-08002B2CF9AE}" pid="5" name="Sisältöaihe">
    <vt:lpwstr/>
  </property>
  <property fmtid="{D5CDD505-2E9C-101B-9397-08002B2CF9AE}" pid="6" name="Kohdevirastot">
    <vt:lpwstr/>
  </property>
  <property fmtid="{D5CDD505-2E9C-101B-9397-08002B2CF9AE}" pid="7" name="MediaServiceImageTags">
    <vt:lpwstr/>
  </property>
  <property fmtid="{D5CDD505-2E9C-101B-9397-08002B2CF9AE}" pid="8" name="lcf76f155ced4ddcb4097134ff3c332f">
    <vt:lpwstr/>
  </property>
  <property fmtid="{D5CDD505-2E9C-101B-9397-08002B2CF9AE}" pid="9" name="dvDocumentManagement">
    <vt:lpwstr>0</vt:lpwstr>
  </property>
</Properties>
</file>